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72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259" r:id="rId3"/>
    <p:sldId id="463" r:id="rId4"/>
    <p:sldId id="359" r:id="rId5"/>
    <p:sldId id="358" r:id="rId6"/>
    <p:sldId id="420" r:id="rId7"/>
    <p:sldId id="468" r:id="rId8"/>
    <p:sldId id="470" r:id="rId9"/>
    <p:sldId id="471" r:id="rId10"/>
    <p:sldId id="472" r:id="rId11"/>
    <p:sldId id="473" r:id="rId12"/>
    <p:sldId id="338" r:id="rId13"/>
    <p:sldId id="474" r:id="rId14"/>
    <p:sldId id="475" r:id="rId15"/>
    <p:sldId id="412" r:id="rId16"/>
    <p:sldId id="476" r:id="rId17"/>
    <p:sldId id="464" r:id="rId18"/>
    <p:sldId id="477" r:id="rId19"/>
    <p:sldId id="479" r:id="rId20"/>
    <p:sldId id="478" r:id="rId21"/>
    <p:sldId id="480" r:id="rId22"/>
    <p:sldId id="481" r:id="rId23"/>
    <p:sldId id="413" r:id="rId24"/>
    <p:sldId id="482" r:id="rId25"/>
    <p:sldId id="414" r:id="rId26"/>
    <p:sldId id="438" r:id="rId27"/>
    <p:sldId id="566" r:id="rId28"/>
    <p:sldId id="485" r:id="rId29"/>
    <p:sldId id="543" r:id="rId30"/>
    <p:sldId id="484" r:id="rId31"/>
    <p:sldId id="569" r:id="rId32"/>
    <p:sldId id="487" r:id="rId33"/>
    <p:sldId id="551" r:id="rId34"/>
    <p:sldId id="556" r:id="rId35"/>
    <p:sldId id="488" r:id="rId36"/>
    <p:sldId id="489" r:id="rId37"/>
    <p:sldId id="490" r:id="rId38"/>
    <p:sldId id="491" r:id="rId39"/>
    <p:sldId id="560" r:id="rId40"/>
    <p:sldId id="492" r:id="rId41"/>
    <p:sldId id="493" r:id="rId42"/>
    <p:sldId id="554" r:id="rId43"/>
    <p:sldId id="495" r:id="rId44"/>
    <p:sldId id="570" r:id="rId45"/>
    <p:sldId id="496" r:id="rId46"/>
    <p:sldId id="497" r:id="rId47"/>
    <p:sldId id="555" r:id="rId48"/>
    <p:sldId id="498" r:id="rId49"/>
    <p:sldId id="499" r:id="rId50"/>
    <p:sldId id="262" r:id="rId51"/>
    <p:sldId id="501" r:id="rId52"/>
    <p:sldId id="502" r:id="rId53"/>
    <p:sldId id="547" r:id="rId54"/>
    <p:sldId id="504" r:id="rId55"/>
    <p:sldId id="546" r:id="rId56"/>
    <p:sldId id="505" r:id="rId57"/>
    <p:sldId id="557" r:id="rId58"/>
    <p:sldId id="506" r:id="rId59"/>
    <p:sldId id="545" r:id="rId60"/>
    <p:sldId id="561" r:id="rId61"/>
    <p:sldId id="507" r:id="rId62"/>
    <p:sldId id="558" r:id="rId63"/>
    <p:sldId id="562" r:id="rId64"/>
    <p:sldId id="415" r:id="rId65"/>
    <p:sldId id="508" r:id="rId66"/>
    <p:sldId id="548" r:id="rId67"/>
    <p:sldId id="509" r:id="rId68"/>
    <p:sldId id="510" r:id="rId69"/>
    <p:sldId id="416" r:id="rId70"/>
    <p:sldId id="511" r:id="rId71"/>
    <p:sldId id="512" r:id="rId72"/>
    <p:sldId id="513" r:id="rId73"/>
    <p:sldId id="553" r:id="rId74"/>
    <p:sldId id="514" r:id="rId75"/>
    <p:sldId id="515" r:id="rId76"/>
    <p:sldId id="417" r:id="rId77"/>
    <p:sldId id="516" r:id="rId78"/>
    <p:sldId id="517" r:id="rId79"/>
    <p:sldId id="418" r:id="rId80"/>
    <p:sldId id="461" r:id="rId81"/>
    <p:sldId id="519" r:id="rId82"/>
    <p:sldId id="520" r:id="rId83"/>
    <p:sldId id="521" r:id="rId84"/>
    <p:sldId id="522" r:id="rId85"/>
    <p:sldId id="563" r:id="rId86"/>
    <p:sldId id="419" r:id="rId87"/>
    <p:sldId id="523" r:id="rId88"/>
    <p:sldId id="524" r:id="rId89"/>
    <p:sldId id="525" r:id="rId90"/>
    <p:sldId id="573" r:id="rId91"/>
    <p:sldId id="465" r:id="rId92"/>
    <p:sldId id="526" r:id="rId93"/>
    <p:sldId id="527" r:id="rId94"/>
    <p:sldId id="564" r:id="rId95"/>
    <p:sldId id="466" r:id="rId96"/>
    <p:sldId id="528" r:id="rId97"/>
    <p:sldId id="529" r:id="rId98"/>
    <p:sldId id="530" r:id="rId99"/>
    <p:sldId id="531" r:id="rId100"/>
    <p:sldId id="532" r:id="rId101"/>
    <p:sldId id="533" r:id="rId102"/>
    <p:sldId id="538" r:id="rId103"/>
    <p:sldId id="535" r:id="rId104"/>
    <p:sldId id="536" r:id="rId105"/>
    <p:sldId id="537" r:id="rId106"/>
    <p:sldId id="539" r:id="rId107"/>
    <p:sldId id="540" r:id="rId108"/>
    <p:sldId id="541" r:id="rId109"/>
    <p:sldId id="467" r:id="rId110"/>
    <p:sldId id="542" r:id="rId111"/>
    <p:sldId id="567" r:id="rId112"/>
    <p:sldId id="571" r:id="rId113"/>
    <p:sldId id="572" r:id="rId114"/>
    <p:sldId id="574" r:id="rId115"/>
    <p:sldId id="568" r:id="rId116"/>
    <p:sldId id="411" r:id="rId117"/>
    <p:sldId id="257" r:id="rId118"/>
  </p:sldIdLst>
  <p:sldSz cx="9144000" cy="6858000" type="screen4x3"/>
  <p:notesSz cx="6888163" cy="10020300"/>
  <p:embeddedFontLst>
    <p:embeddedFont>
      <p:font typeface="TH SarabunPSK" panose="020B0500040200020003" charset="-34"/>
      <p:regular r:id="rId121"/>
      <p:bold r:id="rId122"/>
      <p:italic r:id="rId123"/>
      <p:boldItalic r:id="rId124"/>
    </p:embeddedFont>
    <p:embeddedFont>
      <p:font typeface="Cordia New" panose="020B0304020202020204" pitchFamily="34" charset="-34"/>
      <p:regular r:id="rId125"/>
      <p:bold r:id="rId126"/>
      <p:italic r:id="rId127"/>
      <p:boldItalic r:id="rId128"/>
    </p:embeddedFont>
    <p:embeddedFont>
      <p:font typeface="Cambria Math" panose="02040503050406030204" pitchFamily="18" charset="0"/>
      <p:regular r:id="rId129"/>
    </p:embeddedFont>
    <p:embeddedFont>
      <p:font typeface="Angsana New" panose="02020603050405020304" pitchFamily="18" charset="-34"/>
      <p:regular r:id="rId130"/>
      <p:bold r:id="rId131"/>
      <p:italic r:id="rId132"/>
      <p:boldItalic r:id="rId133"/>
    </p:embeddedFont>
    <p:embeddedFont>
      <p:font typeface="Wingdings 3" panose="05040102010807070707" pitchFamily="18" charset="2"/>
      <p:regular r:id="rId134"/>
    </p:embeddedFont>
    <p:embeddedFont>
      <p:font typeface="TH Sarabun New" panose="020B0604020202020204" charset="-34"/>
      <p:regular r:id="rId135"/>
      <p:bold r:id="rId136"/>
      <p:italic r:id="rId137"/>
      <p:boldItalic r:id="rId138"/>
    </p:embeddedFont>
    <p:embeddedFont>
      <p:font typeface="Gill Sans MT" panose="020B0502020104020203" pitchFamily="34" charset="0"/>
      <p:regular r:id="rId139"/>
      <p:bold r:id="rId140"/>
      <p:italic r:id="rId141"/>
      <p:boldItalic r:id="rId142"/>
    </p:embeddedFont>
    <p:embeddedFont>
      <p:font typeface="Tahoma" panose="020B0604030504040204" pitchFamily="34" charset="0"/>
      <p:regular r:id="rId143"/>
      <p:bold r:id="rId144"/>
    </p:embeddedFont>
    <p:embeddedFont>
      <p:font typeface="Calibri" panose="020F0502020204030204" pitchFamily="34" charset="0"/>
      <p:regular r:id="rId145"/>
      <p:bold r:id="rId146"/>
      <p:italic r:id="rId147"/>
      <p:boldItalic r:id="rId148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86"/>
    <a:srgbClr val="FF0066"/>
    <a:srgbClr val="E9F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06" autoAdjust="0"/>
    <p:restoredTop sz="90586" autoAdjust="0"/>
  </p:normalViewPr>
  <p:slideViewPr>
    <p:cSldViewPr>
      <p:cViewPr varScale="1">
        <p:scale>
          <a:sx n="104" d="100"/>
          <a:sy n="104" d="100"/>
        </p:scale>
        <p:origin x="213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0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8.fntdata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4.fntdata"/><Relationship Id="rId139" Type="http://schemas.openxmlformats.org/officeDocument/2006/relationships/font" Target="fonts/font1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4.fntdata"/><Relationship Id="rId129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0.fntdata"/><Relationship Id="rId145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0.fntdata"/><Relationship Id="rId135" Type="http://schemas.openxmlformats.org/officeDocument/2006/relationships/font" Target="fonts/font15.fntdata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125" Type="http://schemas.openxmlformats.org/officeDocument/2006/relationships/font" Target="fonts/font5.fntdata"/><Relationship Id="rId141" Type="http://schemas.openxmlformats.org/officeDocument/2006/relationships/font" Target="fonts/font21.fntdata"/><Relationship Id="rId146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1.fntdata"/><Relationship Id="rId136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6.fntdata"/><Relationship Id="rId147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.fntdata"/><Relationship Id="rId142" Type="http://schemas.openxmlformats.org/officeDocument/2006/relationships/font" Target="fonts/font2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2.fntdata"/><Relationship Id="rId143" Type="http://schemas.openxmlformats.org/officeDocument/2006/relationships/font" Target="fonts/font23.fntdata"/><Relationship Id="rId148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3.fntdata"/><Relationship Id="rId144" Type="http://schemas.openxmlformats.org/officeDocument/2006/relationships/font" Target="fonts/font24.fntdata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621" cy="501576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0934" y="0"/>
            <a:ext cx="2985621" cy="501576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4E6C707-774B-4D7C-8772-FCE4FC3C7EC4}" type="datetime1">
              <a:rPr lang="th-TH" smtClean="0"/>
              <a:t>26/03/60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8724"/>
            <a:ext cx="2985621" cy="501576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0934" y="9518724"/>
            <a:ext cx="2985621" cy="501576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ECBFE9E6-B13D-47ED-8429-742A94753FC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50868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0" cy="50101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0" cy="50101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E75D48E-0CFA-4C47-A773-27BCC12D86E4}" type="datetime1">
              <a:rPr lang="th-TH" smtClean="0"/>
              <a:t>26/03/60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173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2446" tIns="46223" rIns="92446" bIns="4622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517546"/>
            <a:ext cx="2984870" cy="50101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9" y="9517546"/>
            <a:ext cx="2984870" cy="50101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2D518F2E-6A72-421D-9A33-6314EF5F5B4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548480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DB6ADF6-B393-4B89-8DE7-17C605995F6A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8791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10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A9095B5-DD01-4B2E-814D-C55A3A195445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174194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100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4E608C-EF3C-4203-8EE0-4135D964A2EB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419911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101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73495D2-157B-4FE1-85CE-FFBD9FE655A6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840158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102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E297ABB-5F56-4E15-AC1C-34E9F2974A99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01428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103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D80AA72-0DA0-4464-9FC2-F6237D495994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29658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104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5CD56DB-A4C8-4B23-B898-F6D50ACD3481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21986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105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15C526A-B76B-4235-9C32-CE8C26993DDC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705318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Increment 1: </a:t>
            </a:r>
            <a:r>
              <a:rPr lang="th-TH" dirty="0"/>
              <a:t>พื้นฐานบริษัท และ ข้อมูลสินค้า</a:t>
            </a:r>
            <a:endParaRPr lang="en-US" dirty="0"/>
          </a:p>
          <a:p>
            <a:pPr lvl="1"/>
            <a:r>
              <a:rPr lang="en-US" dirty="0"/>
              <a:t>Increment 2: </a:t>
            </a:r>
            <a:r>
              <a:rPr lang="th-TH" dirty="0"/>
              <a:t>รายละเอียดข้อมูลสินค้าและการดาวน์โหลด</a:t>
            </a:r>
            <a:endParaRPr lang="en-US" dirty="0"/>
          </a:p>
          <a:p>
            <a:pPr lvl="1"/>
            <a:r>
              <a:rPr lang="en-US" dirty="0"/>
              <a:t>Increment 3: </a:t>
            </a:r>
            <a:r>
              <a:rPr lang="th-TH" dirty="0"/>
              <a:t>การอ้างอิงสินค้าและกระบวนการผลิตสินค้า</a:t>
            </a:r>
            <a:endParaRPr lang="en-US" dirty="0"/>
          </a:p>
          <a:p>
            <a:pPr lvl="1"/>
            <a:r>
              <a:rPr lang="en-US" dirty="0"/>
              <a:t>Increment 4: </a:t>
            </a:r>
            <a:r>
              <a:rPr lang="th-TH" dirty="0"/>
              <a:t>การออกแบบระบบการรักษาความปลอดภัย</a:t>
            </a:r>
            <a:endParaRPr lang="en-US" dirty="0"/>
          </a:p>
          <a:p>
            <a:pPr lvl="1"/>
            <a:r>
              <a:rPr lang="en-US" dirty="0"/>
              <a:t>Increment 5: </a:t>
            </a:r>
            <a:r>
              <a:rPr lang="th-TH" dirty="0"/>
              <a:t>การตรวจสอบข้อมูลการสั่งซื้อและการให้บริการ</a:t>
            </a:r>
            <a:endParaRPr lang="en-US" dirty="0"/>
          </a:p>
          <a:p>
            <a:pPr lvl="1"/>
            <a:r>
              <a:rPr lang="en-US" dirty="0"/>
              <a:t>Increment 6: </a:t>
            </a:r>
            <a:r>
              <a:rPr lang="th-TH" dirty="0"/>
              <a:t>การควบคุมการตรวจสอบอุปกรณ์ออนไลน์</a:t>
            </a:r>
            <a:endParaRPr lang="en-US" dirty="0"/>
          </a:p>
          <a:p>
            <a:pPr lvl="1"/>
            <a:r>
              <a:rPr lang="en-US" dirty="0"/>
              <a:t>Increment 7: </a:t>
            </a:r>
            <a:r>
              <a:rPr lang="th-TH" dirty="0"/>
              <a:t>การเข้าถึงข้อมูลบัญชี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106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0A9CACA-CECA-4606-ACE2-E00FFF87EFCA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639676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Increment 1: Basic company and product information</a:t>
            </a:r>
          </a:p>
          <a:p>
            <a:pPr lvl="1"/>
            <a:r>
              <a:rPr lang="en-US" dirty="0"/>
              <a:t>Increment 2: Detailed product information and downloads</a:t>
            </a:r>
          </a:p>
          <a:p>
            <a:pPr lvl="1"/>
            <a:r>
              <a:rPr lang="en-US" dirty="0"/>
              <a:t>Increment 3: Product quotes and processing product orders</a:t>
            </a:r>
          </a:p>
          <a:p>
            <a:pPr lvl="1"/>
            <a:r>
              <a:rPr lang="en-US" dirty="0"/>
              <a:t>Increment 4: Space layout and security system design</a:t>
            </a:r>
          </a:p>
          <a:p>
            <a:pPr lvl="1"/>
            <a:r>
              <a:rPr lang="en-US" dirty="0"/>
              <a:t>Increment 5: Information and ordering of monitoring services</a:t>
            </a:r>
          </a:p>
          <a:p>
            <a:pPr lvl="1"/>
            <a:r>
              <a:rPr lang="en-US" dirty="0"/>
              <a:t>Increment 6: Online control of monitoring equipment</a:t>
            </a:r>
          </a:p>
          <a:p>
            <a:pPr lvl="1"/>
            <a:r>
              <a:rPr lang="en-US" dirty="0"/>
              <a:t>Increment 7: Accessing account information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107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B8C9CA7-4BF9-4451-A51D-19F82174DD25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493116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108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62809A6-BB3B-432B-996A-77E09547456B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023577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109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D537DD2-BAE2-4B78-9FAF-17857FFB5974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5791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72B94-9C0A-42D4-9501-834B5E8ED449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75028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110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3DE40F-D780-4A93-8DE1-15987B1D00E1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56998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SPI = 1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ว่าเวลาที่ได้กำหนดไว้ตามแผนกับเวลาที่ใช้ไปจริงเท่ากันพอดีหรือเวลาที่ใช้ไปเป็นไปตามแผนที่ได้วางไว้นั่นเอง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SPI &lt; 1 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แสดงว่ากิจกรรมที่กำลังพิจารณาอยู่ได้ดำเนินการไปล่าช้ากว่าแผนที่ได้วางไว้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SPI &gt; 1 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แสดงว่ากิจกรรมนั้นได้ถูกดำเนินการไปเร็วกว่าแผนที่ได้วางไว้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111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098BAF9-C595-4A86-BEBD-2300022E41E4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69866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112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61E0969-B58D-4A12-B305-4760E980891C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44843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113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8375C3F-0CD0-4193-B3A5-50598F48F25F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58851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114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A6D487-8729-4CAC-8647-C72C0DED422C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802504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115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5626089-AF67-499E-97DB-2C659E7992D6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214136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116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F2736D4-1176-4EB6-B91A-6F4E4AD84FE8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145545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117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654F004-3554-4CB5-97AB-22B3D7848E86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140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08EE887-9D15-4169-A505-8ECA51D33F22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645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708C70A-8884-48E2-AEF2-CDBAFCFF3D8D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4848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E8DCBE8-EF08-4A9B-B687-97DA8F767718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9293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6F13C38-80AF-4C75-B848-60AB4422E040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121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A02095-FD3E-4414-8B18-621F80681285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3420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2BF55F-FC82-441D-9672-6D158B6AE41B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7669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18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9E8C9D-069D-419A-BCF7-FEA1275C965E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418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COTS (Component</a:t>
            </a:r>
            <a:r>
              <a:rPr lang="th-TH" dirty="0"/>
              <a:t> </a:t>
            </a:r>
            <a:r>
              <a:rPr lang="en-US" dirty="0"/>
              <a:t>Off-The-Shelf)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19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9BABCC-F7C5-4A5C-A9AA-9AADBA87BC2D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92435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49CBE08-F296-4C94-8A34-E49488499B2B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7299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20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0044B35-C8F3-49BA-81D2-AFEB1E0A6878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85300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21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1B42AD7-4B8B-4F27-A01B-091466E49D95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1928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en-US" dirty="0"/>
              <a:t>Software Engineering Environmental (SEE)</a:t>
            </a:r>
            <a:r>
              <a:rPr lang="th-TH" dirty="0"/>
              <a:t> สิ่งแวดล้อมของวิศวกรรมซอฟต์แวร์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22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2ECF97A-69DC-4DD5-A203-0D795614A3AA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6607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23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A17D9ED-BCEC-4111-9A16-4DC326277692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6681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24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2A9A7B0-23F3-44E4-9219-2C8762168F4F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1610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25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DE1470-B003-4D8C-AC41-AA15F3A1A9FF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7434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>
                <a:solidFill>
                  <a:srgbClr val="FF0000"/>
                </a:solidFill>
              </a:rPr>
              <a:t>ซึ่งในการประมาณการอาจใช้เทคนิคเดียว หรือทั้งสองเทคนิคก็ได้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th-TH" dirty="0">
                <a:solidFill>
                  <a:srgbClr val="FF0000"/>
                </a:solidFill>
              </a:rPr>
              <a:t>สิ่งสำคัญก่อนการประมาณการคือ  ต้องเข้าใจขอบเขต และการประมาณการขนาดซอฟต์แวร์ที่จะสร้าง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26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1624E5E-5847-4758-89BC-26DFBF204967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9432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27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FA2E65F-81EB-4BFB-AAC3-19B45FED9013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3408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28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186BB86-4BF1-4E2C-A801-7707EB433C7B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9609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24458">
              <a:defRPr/>
            </a:pPr>
            <a:r>
              <a:rPr lang="en-US" dirty="0"/>
              <a:t>Line of code (LOC)</a:t>
            </a:r>
            <a:r>
              <a:rPr lang="th-TH" dirty="0"/>
              <a:t>  </a:t>
            </a:r>
            <a:r>
              <a:rPr lang="th-TH" dirty="0">
                <a:solidFill>
                  <a:srgbClr val="FF0000"/>
                </a:solidFill>
              </a:rPr>
              <a:t>จะสามารถวัดขนาดซอฟต์แวร์ได้แม่นยำมากกว่า</a:t>
            </a:r>
          </a:p>
          <a:p>
            <a:r>
              <a:rPr lang="th-TH" dirty="0"/>
              <a:t>ฟอซซี่โลจิกคือการประมาณการโดยให้เหุตผล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29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FE45485-4570-4283-B4F1-F015C3201F96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263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AF38A4C-279B-4252-A0F7-2E51FAAE1856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3461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th-TH" dirty="0">
                <a:solidFill>
                  <a:srgbClr val="FF0000"/>
                </a:solidFill>
              </a:rPr>
              <a:t>ในบทที่ 25 ได้อธิบายเกี่ยวกับ </a:t>
            </a:r>
            <a:r>
              <a:rPr lang="en-US" dirty="0">
                <a:solidFill>
                  <a:srgbClr val="FF0000"/>
                </a:solidFill>
              </a:rPr>
              <a:t>Line of code </a:t>
            </a:r>
            <a:r>
              <a:rPr lang="th-TH" dirty="0">
                <a:solidFill>
                  <a:srgbClr val="FF0000"/>
                </a:solidFill>
              </a:rPr>
              <a:t>และ </a:t>
            </a:r>
            <a:r>
              <a:rPr lang="en-US" dirty="0">
                <a:solidFill>
                  <a:srgbClr val="FF0000"/>
                </a:solidFill>
              </a:rPr>
              <a:t>Function point </a:t>
            </a:r>
            <a:r>
              <a:rPr lang="th-TH" dirty="0">
                <a:solidFill>
                  <a:srgbClr val="FF0000"/>
                </a:solidFill>
              </a:rPr>
              <a:t>ว่าเป็นตัวชี้วัดผลผลิตที่สามารถคำนวณได้ แต่ในบทนี้เราจะพูดถึง </a:t>
            </a:r>
            <a:r>
              <a:rPr lang="en-US" dirty="0">
                <a:solidFill>
                  <a:srgbClr val="FF0000"/>
                </a:solidFill>
              </a:rPr>
              <a:t>Line of code </a:t>
            </a:r>
            <a:r>
              <a:rPr lang="th-TH" dirty="0">
                <a:solidFill>
                  <a:srgbClr val="FF0000"/>
                </a:solidFill>
              </a:rPr>
              <a:t>และ </a:t>
            </a:r>
            <a:r>
              <a:rPr lang="en-US" dirty="0">
                <a:solidFill>
                  <a:srgbClr val="FF0000"/>
                </a:solidFill>
              </a:rPr>
              <a:t>function  points </a:t>
            </a:r>
            <a:r>
              <a:rPr lang="th-TH" dirty="0">
                <a:solidFill>
                  <a:srgbClr val="FF0000"/>
                </a:solidFill>
              </a:rPr>
              <a:t>ที่นำมาประมาณการขนาดของซอฟต์แวร์</a:t>
            </a:r>
            <a:endParaRPr lang="en-US" dirty="0">
              <a:solidFill>
                <a:srgbClr val="FF0000"/>
              </a:solidFill>
            </a:endParaRP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30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0A15D95-6757-4CAA-91C1-4CA728A33E46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4451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31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8C477B2-36D5-4D36-B295-9AD2B6240651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820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24458">
                  <a:defRPr/>
                </a:pPr>
                <a:r>
                  <a:rPr lang="th-TH" u="sng" dirty="0"/>
                  <a:t>ยกตัวอย่างเช่น</a:t>
                </a:r>
                <a:r>
                  <a:rPr lang="th-TH" dirty="0"/>
                  <a:t>  (ฟังชันเดียวของรูปข้างบน) การประมาณการ </a:t>
                </a:r>
                <a:r>
                  <a:rPr lang="en-US" dirty="0"/>
                  <a:t>LOC </a:t>
                </a:r>
                <a:r>
                  <a:rPr lang="th-TH" dirty="0"/>
                  <a:t>สำหรับฟังก์ชันการวิเคราะห์ทางเรขาคณิต 3 มิติ คือ </a:t>
                </a:r>
                <a:r>
                  <a:rPr lang="en-US" dirty="0" err="1"/>
                  <a:t>sopt</a:t>
                </a:r>
                <a:r>
                  <a:rPr lang="en-US" dirty="0"/>
                  <a:t> </a:t>
                </a:r>
                <a:r>
                  <a:rPr lang="th-TH" dirty="0"/>
                  <a:t>4600 </a:t>
                </a:r>
                <a:r>
                  <a:rPr lang="en-US" dirty="0"/>
                  <a:t>LOC</a:t>
                </a:r>
                <a:r>
                  <a:rPr lang="th-TH" dirty="0"/>
                  <a:t> </a:t>
                </a:r>
                <a:r>
                  <a:rPr lang="en-US" dirty="0" err="1"/>
                  <a:t>sm</a:t>
                </a:r>
                <a:r>
                  <a:rPr lang="th-TH" dirty="0"/>
                  <a:t> 6900 </a:t>
                </a:r>
                <a:r>
                  <a:rPr lang="en-US" dirty="0"/>
                  <a:t>LOC</a:t>
                </a:r>
                <a:r>
                  <a:rPr lang="th-TH" dirty="0"/>
                  <a:t> และ </a:t>
                </a:r>
                <a:r>
                  <a:rPr lang="en-US" dirty="0" err="1"/>
                  <a:t>Spess</a:t>
                </a:r>
                <a:r>
                  <a:rPr lang="en-US" dirty="0"/>
                  <a:t> </a:t>
                </a:r>
                <a:r>
                  <a:rPr lang="th-TH" dirty="0"/>
                  <a:t>จะทำได้ไม่ดี 8600 </a:t>
                </a:r>
                <a:r>
                  <a:rPr lang="en-US" dirty="0"/>
                  <a:t>LOC  </a:t>
                </a:r>
                <a:r>
                  <a:rPr lang="th-TH" dirty="0"/>
                  <a:t>การประยุกต์ใช้สมการ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𝑆𝑜𝑝𝑡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𝑆𝑝𝑒𝑠𝑠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th-TH" dirty="0"/>
                  <a:t> ค่าที่คาดไว้สำหรับฟังก์ชันการวิเคราะห์ทางเรขาคณิต 3 มิติ คือ 6800 </a:t>
                </a:r>
                <a:r>
                  <a:rPr lang="en-US" dirty="0"/>
                  <a:t>LOC  </a:t>
                </a:r>
                <a:r>
                  <a:rPr lang="th-TH" dirty="0"/>
                  <a:t>การประมาณการอื่นๆจะมีลักษณะคล้ายๆกัน   การประมาณการของโค้ด 33</a:t>
                </a:r>
                <a:r>
                  <a:rPr lang="en-US" dirty="0"/>
                  <a:t>,</a:t>
                </a:r>
                <a:r>
                  <a:rPr lang="th-TH" dirty="0"/>
                  <a:t>200 บรรทัดถูกสร้างขึ้นมาสำหรับระบบ </a:t>
                </a:r>
                <a:r>
                  <a:rPr lang="en-US" dirty="0"/>
                  <a:t>CAD </a:t>
                </a:r>
                <a:endParaRPr lang="th-TH" dirty="0"/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th-TH" sz="1800" u="sng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ยกตัวอย่างเช่น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(ฟังชันเดียวของรูปข้างบน) การประมาณการ </a:t>
                </a:r>
                <a:r>
                  <a:rPr lang="en-US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LOC 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สำหรับฟังก์ชันการวิเคราะห์ทางเรขาคณิต 3 มิติ คือ </a:t>
                </a:r>
                <a:r>
                  <a:rPr lang="en-US" sz="18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sopt</a:t>
                </a:r>
                <a:r>
                  <a:rPr lang="en-US" sz="18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4600 </a:t>
                </a:r>
                <a:r>
                  <a:rPr lang="en-US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LOC</a:t>
                </a:r>
                <a:r>
                  <a:rPr lang="th-TH" sz="18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6900 </a:t>
                </a:r>
                <a:r>
                  <a:rPr lang="en-US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LOC</a:t>
                </a:r>
                <a:r>
                  <a:rPr lang="th-TH" sz="18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และ</a:t>
                </a:r>
                <a:r>
                  <a:rPr lang="th-TH" sz="18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80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Spess</a:t>
                </a:r>
                <a:r>
                  <a:rPr lang="en-US" sz="18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จะ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ทำได้ไม่ดี 8600 </a:t>
                </a:r>
                <a:r>
                  <a:rPr lang="en-US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LOC  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การประยุกต์ใช้สมการ</a:t>
                </a:r>
                <a:r>
                  <a:rPr lang="th-TH" sz="18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i="0" smtClean="0">
                    <a:latin typeface="Cambria Math" panose="02040503050406030204" pitchFamily="18" charset="0"/>
                  </a:rPr>
                  <a:t>𝑆=</a:t>
                </a:r>
                <a:r>
                  <a:rPr lang="en-US" i="0">
                    <a:latin typeface="Cambria Math" panose="02040503050406030204" pitchFamily="18" charset="0"/>
                  </a:rPr>
                  <a:t>(𝑆𝑜𝑝𝑡+4𝑆𝑚+𝑆𝑝𝑒𝑠𝑠)/6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ค่าที่คาดไว้สำหรับฟังก์ชันการวิเคราะห์ทางเรขาคณิต 3 มิติ คือ 6800 </a:t>
                </a:r>
                <a:r>
                  <a:rPr lang="en-US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LOC  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การประมาณการอื่นๆจะมีลักษณะคล้ายๆกัน   การประมาณการของโค้ด 33</a:t>
                </a:r>
                <a:r>
                  <a:rPr lang="en-US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</a:t>
                </a:r>
                <a:r>
                  <a:rPr lang="th-TH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200 บรรทัดถูกสร้างขึ้นมาสำหรับระบบ </a:t>
                </a:r>
                <a:r>
                  <a:rPr lang="en-US" sz="18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CAD </a:t>
                </a:r>
                <a:endParaRPr lang="th-TH" dirty="0"/>
              </a:p>
              <a:p>
                <a:endParaRPr lang="th-TH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32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116934F-74A9-478D-80BD-A06F577FFF76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8392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33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9453ACE-78FB-4CCF-AA03-C33404BD1CF6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7905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th-TH" dirty="0"/>
              <a:t>ค่าที่คาดไว้สำหรับฟังก์ชันการวิเคราะห์ทางเรขาคณิต 3 มิติ คือ 6800 </a:t>
            </a:r>
            <a:r>
              <a:rPr lang="en-US" dirty="0"/>
              <a:t>LOC  </a:t>
            </a:r>
            <a:r>
              <a:rPr lang="th-TH" dirty="0"/>
              <a:t>การประมาณการอื่นๆจะมีลักษณะคล้ายๆกัน การประมาณการของโค้ด 33</a:t>
            </a:r>
            <a:r>
              <a:rPr lang="en-US" dirty="0"/>
              <a:t>,</a:t>
            </a:r>
            <a:r>
              <a:rPr lang="th-TH" dirty="0"/>
              <a:t>200 บรรทัดถูกสร้างขึ้นมาสำหรับระบบ </a:t>
            </a:r>
            <a:r>
              <a:rPr lang="en-US" dirty="0"/>
              <a:t>CAD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34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F739F5E-8918-4DFD-8420-AA0FFE1BF4E6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5015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35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D3DBE2F-6E30-4ED6-84E9-82A87474F78A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7655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th-TH" dirty="0"/>
              <a:t>จากตาราง นั้นจะเป็นการแสดงข้อมูลรูปแบบฟังก์ชันหลักๆ ของชิ้นงานหนึ่ง ซึ่งจะมีการคำนวณ </a:t>
            </a:r>
            <a:r>
              <a:rPr lang="en-US" dirty="0"/>
              <a:t>Function Point (FP) </a:t>
            </a:r>
            <a:r>
              <a:rPr lang="th-TH" dirty="0"/>
              <a:t>ออกมา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36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326147B-68A0-4474-9715-B2925ABF9555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1534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37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9E5AC5B-F6AC-4351-A90D-779AC34DC75F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473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38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395FE3-05B5-44BA-9F3D-BF44C53D7891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9070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39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183C536-7DFC-4930-8109-B75B862C4A20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133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700BA7B-8030-4630-9868-9963E5CCA1F0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65424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40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77290AA-5F86-4944-A65E-D2E1E403F63B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9027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41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487EFBF-25F9-445B-BE40-CA179227660F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05674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42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B6B7BA2-DDB4-422F-A110-8CD3E4EB74CC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4223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โปรแกรมเมรอ์คนนึงใช้วิธีการประมาณการด้วย </a:t>
            </a:r>
            <a:r>
              <a:rPr lang="en-US" dirty="0"/>
              <a:t>Use-Cases </a:t>
            </a:r>
            <a:r>
              <a:rPr lang="th-TH" dirty="0"/>
              <a:t>อาจใช้เวลาหนึ่งเดือนในการประมาณการขณะที่โปรแกรมเมอร์อีกคนใช้วิธีการประมาณการด้วย </a:t>
            </a:r>
            <a:r>
              <a:rPr lang="en-US" dirty="0"/>
              <a:t>LOC </a:t>
            </a:r>
            <a:r>
              <a:rPr lang="th-TH" dirty="0"/>
              <a:t>อาจใช้เวลาหนึ่งถึงสองวันทำให้สำเร็จ</a:t>
            </a:r>
            <a:endParaRPr lang="en-US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43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6BE8CB-6237-46E6-BE18-81B50DF90183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851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44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BAC3B88-5C7B-4A0E-97DE-D9F25B5E09BD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7194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45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E77981-70C1-431F-9A90-BC92C91B1DB2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3915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46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04C4EA8-F09A-47B6-8733-61F0AEFF3684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7769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47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884089-92E8-4AA2-A4FC-6ED077AF3F87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96325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Reconciling = </a:t>
            </a:r>
            <a:r>
              <a:rPr lang="th-TH" dirty="0"/>
              <a:t>ประณีประนอม</a:t>
            </a:r>
            <a:r>
              <a:rPr lang="th-TH" baseline="0" dirty="0"/>
              <a:t>  เกลี่ย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48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14DCFC3-E886-4BF6-B3C9-F15748B8B1C4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9517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เทคนิคการประมาณการอัตโนมัติสำหรับโครงการซอฟต์แวร์เครื่องมือการประมาณการอัตโนมัติ ช่วยวางแผนในการประมาณการค่าใช้จ่ายและความพยายามที่จะดำเนินการและการวิเคราะห์ตัวแปรที่สำคัญของโครงการ แม้ว่าจะมีหลายเครื่องมือการประมาณการแบบอัตโนมัติ ทั้งหมดแสดงลักษณะทั่วไปเหมือนกันและทั้งหมดประกอด้วย </a:t>
            </a:r>
            <a:r>
              <a:rPr lang="en-US" dirty="0"/>
              <a:t>6 </a:t>
            </a:r>
            <a:r>
              <a:rPr lang="th-TH" dirty="0"/>
              <a:t>ฟังก์ชั่นทั่วไปดังต่อไปนี้ </a:t>
            </a:r>
            <a:endParaRPr lang="en-US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49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535C31F-1A57-4250-866E-88D1532F4462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649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617CA3-6E1E-4193-9D9E-9F23BDB13D0C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71322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50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333B364-44D5-48B5-8242-7E332B86A48F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65577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51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BEC68D8-0153-4C95-936E-D4BED4FE96CA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27270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52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D1517DA-D597-4858-A58A-0E34F958CE0B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02545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53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A03DA6E-0839-47AA-AA97-06B4705596E1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77530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COCOMO II</a:t>
            </a:r>
            <a:r>
              <a:rPr lang="th-TH" dirty="0"/>
              <a:t> ใช้</a:t>
            </a:r>
            <a:r>
              <a:rPr lang="en-US" dirty="0"/>
              <a:t> </a:t>
            </a:r>
            <a:r>
              <a:rPr lang="en-US" dirty="0" err="1"/>
              <a:t>Opject</a:t>
            </a:r>
            <a:r>
              <a:rPr lang="en-US" dirty="0"/>
              <a:t> Point </a:t>
            </a:r>
            <a:r>
              <a:rPr lang="th-TH" dirty="0"/>
              <a:t>และดูจากภาพประกอบ สังเกตได้ว่าเป็นการประมาณการที่ซับซ้อน มากขึ้น(ใช้ </a:t>
            </a:r>
            <a:r>
              <a:rPr lang="en-US" dirty="0"/>
              <a:t>FP </a:t>
            </a:r>
            <a:r>
              <a:rPr lang="th-TH" dirty="0"/>
              <a:t>และ </a:t>
            </a:r>
            <a:r>
              <a:rPr lang="en-US" dirty="0"/>
              <a:t>KLOC )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54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0E8E78-7726-4996-A05C-3A1C9B6ECA18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98383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55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53C845-8539-4AB6-8AE4-35BFB079E4EB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35098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NOP </a:t>
            </a:r>
            <a:r>
              <a:rPr lang="th-TH" dirty="0"/>
              <a:t>ถูกกำหนดให้เป็นตัวที่ใช้คำนวณหาค่า อัตราการผลิต (</a:t>
            </a:r>
            <a:r>
              <a:rPr lang="en-US" dirty="0"/>
              <a:t>PROD</a:t>
            </a:r>
            <a:r>
              <a:rPr lang="th-TH" dirty="0"/>
              <a:t>)</a:t>
            </a:r>
          </a:p>
          <a:p>
            <a:r>
              <a:rPr lang="th-TH" dirty="0"/>
              <a:t>หน่วยวัดโปรแกรมที่ถูกวัดจาก3ส่วน อินเตอร์เฟส รายงาน องค์ประกอบ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56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0CB1BBD-528D-4A98-8900-0F1CB9CD045C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09413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และสามารถนำมาคำนวณเพื่อใช้ในการตัดสินใจ และคาดหวังที่งานที่จะสำเร็จ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57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FA7061E-E02C-4BCC-87FB-0CEBA82B05F4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65352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58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45EC1B5-F518-49C3-A163-C5DBA00BDE17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58380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59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F8708D0-6AC4-4664-BB2D-F5AC7D705E9F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119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th-TH" dirty="0"/>
              <a:t>ที่เกิดขึ้น โดยมีปัจจัย 4 ด้านในการประมาณการที่ไม่มีความแน่นอนซึ่งข้อสังเกตนี้เป็นปัจจัยสำคัญที่ทำให้การประมาณการมีความผิดพลาดสูงโดยมีองค์ประกอบดังนี้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B4A5AA3-63BB-484B-8F55-2D8AFAB594A0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51606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60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0777F47-B4C7-4688-9B0F-2349FB42502C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59941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61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14DA364-429F-4401-AB30-2599EF108B92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21391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62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ED272ED-2AFC-4569-A5E8-341E0F0EFA27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73564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63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C03EDD9-FF03-4776-976D-85927044DE01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00445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64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20E7DC-9812-4258-8FB2-451D30BDE699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4668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65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2518C3-601F-430B-829D-1F552BC97388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892010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66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530D7CD-E9C1-4C24-8B19-C5F503A0BA2D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06910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67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C133F14-53BA-407A-8291-34ADF97F9BD5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58179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68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3359423-9419-405F-B085-197A3340FEA0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60513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69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9F03082-D2AB-4EDD-AE76-B21718915380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2141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8C28AB-FB4E-4B7B-AFD6-1C01B6EFB754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16644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70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BB5D856-F0A6-4166-8D65-B84E8086026E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0096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th-TH" sz="1600" dirty="0"/>
              <a:t>สร้างทรัพยากรขึ้นมาใหม่ </a:t>
            </a:r>
            <a:r>
              <a:rPr lang="en-US" sz="1600" dirty="0"/>
              <a:t>(Build) </a:t>
            </a:r>
            <a:r>
              <a:rPr lang="th-TH" sz="1600" dirty="0"/>
              <a:t>คือ เหมือนเป็นการสร้างซอฟต์แวร์ขึ้นมาใหม่ทั้งหมด</a:t>
            </a:r>
            <a:endParaRPr lang="en-US" sz="1600" dirty="0"/>
          </a:p>
          <a:p>
            <a:pPr lvl="1"/>
            <a:r>
              <a:rPr lang="th-TH" sz="1600" dirty="0"/>
              <a:t>นำทรัพยากรเดิมกลับมาใช้ใหม่ (</a:t>
            </a:r>
            <a:r>
              <a:rPr lang="en-US" sz="1600" dirty="0"/>
              <a:t>Reuse) </a:t>
            </a:r>
            <a:r>
              <a:rPr lang="th-TH" sz="1600" dirty="0"/>
              <a:t>คือ นำซอฟต์แวร์ที่มีอยู่แต่เดิมนำกลับมาใช้ใหม่</a:t>
            </a:r>
            <a:endParaRPr lang="en-US" sz="1600" dirty="0"/>
          </a:p>
          <a:p>
            <a:pPr lvl="1"/>
            <a:r>
              <a:rPr lang="th-TH" sz="1600" dirty="0"/>
              <a:t>ซื้อทรัพยากรมาใช้ (</a:t>
            </a:r>
            <a:r>
              <a:rPr lang="en-US" sz="1600" dirty="0"/>
              <a:t>Buy) </a:t>
            </a:r>
            <a:r>
              <a:rPr lang="th-TH" sz="1600" dirty="0"/>
              <a:t>คือ ไปซื้อซอฟต์แวร์จากนอกบริษัทมาใช้</a:t>
            </a:r>
            <a:endParaRPr lang="en-US" sz="1600" dirty="0"/>
          </a:p>
          <a:p>
            <a:pPr lvl="1"/>
            <a:r>
              <a:rPr lang="th-TH" sz="1600" dirty="0"/>
              <a:t>ทำสัญญาจ้างงาน </a:t>
            </a:r>
            <a:r>
              <a:rPr lang="en-US" sz="1600" dirty="0"/>
              <a:t>(Contract) </a:t>
            </a:r>
            <a:r>
              <a:rPr lang="th-TH" sz="1600" dirty="0"/>
              <a:t>คือ การทำสัญญาจ้างนั้นจะมีการเปลี่ยนแปลงได้หรือเปลี่ยนแปลงไม่ได้  ถ้าเปลี่ยนแปลงสัญญามากก็จะทำให้เสียเงินมาก  เปลี่ยนแปลงสัญญาน้อยก็จะเสียเงินน้อย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71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0380113-B29B-4F06-B0D2-6249E6A98078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33826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changes</a:t>
            </a:r>
            <a:r>
              <a:rPr lang="en-US" baseline="0" dirty="0"/>
              <a:t> = </a:t>
            </a:r>
            <a:r>
              <a:rPr lang="th-TH" baseline="0" dirty="0"/>
              <a:t>เปลี่ยนปลงไม่ได้ </a:t>
            </a:r>
            <a:r>
              <a:rPr lang="en-US" baseline="0" dirty="0"/>
              <a:t>,</a:t>
            </a:r>
            <a:r>
              <a:rPr lang="th-TH" baseline="0" dirty="0"/>
              <a:t> </a:t>
            </a:r>
            <a:r>
              <a:rPr lang="en-US" baseline="0" dirty="0"/>
              <a:t>with changes = </a:t>
            </a:r>
            <a:r>
              <a:rPr lang="th-TH" baseline="0" dirty="0"/>
              <a:t>เปลี่ยนแปลงได้ แต่ต้องเพิ่มเงิน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72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7C5F5AC-6279-4A9F-9536-86BBBBE21559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67568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73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20D4BDD-8BDB-4BD0-9009-6A359BD565C2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07461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74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8640D0C-6094-4F9B-95B6-7B88BC418C63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815130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Probability =</a:t>
            </a:r>
            <a:r>
              <a:rPr lang="en-US" baseline="0" dirty="0"/>
              <a:t> </a:t>
            </a:r>
            <a:r>
              <a:rPr lang="th-TH" baseline="0" dirty="0"/>
              <a:t>ค่าความน่าจะเป็นไปได้ </a:t>
            </a:r>
            <a:r>
              <a:rPr lang="en-US" baseline="0" dirty="0"/>
              <a:t>,</a:t>
            </a:r>
            <a:r>
              <a:rPr lang="th-TH" baseline="0" dirty="0"/>
              <a:t> </a:t>
            </a:r>
            <a:r>
              <a:rPr lang="en-US" dirty="0"/>
              <a:t>Estimated path cost</a:t>
            </a:r>
            <a:r>
              <a:rPr lang="th-TH" dirty="0"/>
              <a:t> </a:t>
            </a:r>
            <a:r>
              <a:rPr lang="en-US" dirty="0"/>
              <a:t>=</a:t>
            </a:r>
            <a:r>
              <a:rPr lang="en-US" baseline="0" dirty="0"/>
              <a:t> </a:t>
            </a:r>
            <a:r>
              <a:rPr lang="th-TH" baseline="0" dirty="0"/>
              <a:t>ค่าประมาณการ </a:t>
            </a:r>
            <a:r>
              <a:rPr lang="en-US" baseline="0" dirty="0"/>
              <a:t>,</a:t>
            </a:r>
            <a:r>
              <a:rPr lang="en-US" dirty="0"/>
              <a:t>Expected Cost =</a:t>
            </a:r>
            <a:r>
              <a:rPr lang="th-TH" dirty="0"/>
              <a:t> ค่าใช้จ่ายที่คาดหวัง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75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0FF9E3D-2298-46BF-AB98-E52F353AFDA1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68643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76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E8E0D7F-6AEF-4725-BDDD-68C4F3395EC0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53947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77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EAAE0F4-F775-4DC0-A979-AECAE5433AB4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8096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78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633403B-9097-40F9-982B-BD2435F1574C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3128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79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1533B48-02A4-4555-8DB0-24BADB430B53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827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8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A7823F-8711-47B6-A7CD-0F73428A2F03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91361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80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4896CA0-5709-47BF-9250-E086929F2C8A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69509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81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DEA648-5290-4013-9475-2F0433D4941F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73160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82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69E958E-CC2A-47E4-AA4D-71F5F1B4E538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42784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83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57A1B6A-26CC-4B3F-A49E-68EAABC66B44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30763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84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A1EAF98-3051-4E98-9294-29CD86830DCE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689042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85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177236-DC86-4157-959D-22DD5F4E83E0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57215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86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9C0157B-7391-4FFD-A6CD-3DBB57A570BE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80124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งานที่เกี่ยวข้องในโครงการซอฟต์แวร์  ได้แก่</a:t>
            </a:r>
            <a:endParaRPr lang="en-US" dirty="0"/>
          </a:p>
          <a:p>
            <a:r>
              <a:rPr lang="th-TH" dirty="0"/>
              <a:t>การสำรวจแนวคิดธุรกิจหรือการใช้เทคโนโลยีใหม่ๆ</a:t>
            </a:r>
            <a:endParaRPr lang="en-US" dirty="0"/>
          </a:p>
          <a:p>
            <a:r>
              <a:rPr lang="th-TH" dirty="0"/>
              <a:t>การพัฒนาโปรแกรมที่จะดำเนินการมาจากความต้องการของลูกค้า </a:t>
            </a:r>
            <a:endParaRPr lang="en-US" dirty="0"/>
          </a:p>
          <a:p>
            <a:r>
              <a:rPr lang="th-TH" dirty="0"/>
              <a:t>การเพิ่มประสิทธิภาพของซอฟต์แวร์ให้ดีขึ้น </a:t>
            </a:r>
            <a:endParaRPr lang="en-US" dirty="0"/>
          </a:p>
          <a:p>
            <a:r>
              <a:rPr lang="th-TH" dirty="0"/>
              <a:t> การปรับปรุงและบำรุงรักษา</a:t>
            </a:r>
            <a:endParaRPr lang="en-US" dirty="0"/>
          </a:p>
          <a:p>
            <a:r>
              <a:rPr lang="th-TH" dirty="0"/>
              <a:t> การปรับโครงสร้างโครงการใหม่</a:t>
            </a:r>
            <a:endParaRPr lang="en-US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87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8553871-F9C0-4278-9C5C-F80C1EA209EB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74475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88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0C10032-117D-4955-BEDF-4CA417C2F746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02551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89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7A0C6AF-FE0C-4F31-972B-215D37D5B969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1097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B928039-1314-4AC8-AE89-368DA70996F9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844270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ซึ่งตารางนี้จะเป็นการกำหนดขอบเขตความคิด</a:t>
            </a:r>
            <a:r>
              <a:rPr lang="th-TH" baseline="0" dirty="0"/>
              <a:t> จากงานใหญ่เป็น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เข้าใจรูปแบบของโครงการ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ประเมินลำดับความสำคัญของโครงการ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กำหนดความยืดหยุ่นของโครงการ</a:t>
            </a:r>
          </a:p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เลือกวิธีการทางวิศวกรรมซอฟต์แวร์ที่เหมาะสม</a:t>
            </a:r>
          </a:p>
          <a:p>
            <a:r>
              <a:rPr lang="th-TH" baseline="0" dirty="0"/>
              <a:t>งานย่อย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90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D072ABB-7647-47E1-9D98-10F584C56678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595702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91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FFA69D0-030F-4841-821C-9356143FFB29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767043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92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44A9033-0599-42A5-B483-D9555BC1E58B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46271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93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31F47D5-3311-4D2E-9BD0-2C285A75AE51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67633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94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190FC49-5676-4529-A1CB-FED27E927028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47890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95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4A5A58B-2B68-47E1-82E3-087C80C3643F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09340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เทคนิคการประเมินและการตรวจสอบโครงการ </a:t>
            </a:r>
            <a:r>
              <a:rPr lang="en-US" dirty="0"/>
              <a:t>Program Evaluation and Review Technique</a:t>
            </a:r>
            <a:r>
              <a:rPr lang="th-TH" dirty="0"/>
              <a:t> </a:t>
            </a:r>
            <a:r>
              <a:rPr lang="en-US" dirty="0"/>
              <a:t>(PERT) </a:t>
            </a:r>
            <a:r>
              <a:rPr lang="th-TH" dirty="0"/>
              <a:t>เพิร์ท</a:t>
            </a:r>
          </a:p>
          <a:p>
            <a:r>
              <a:rPr lang="th-TH" dirty="0"/>
              <a:t>กระบวนการที่สำคัญ</a:t>
            </a:r>
            <a:r>
              <a:rPr lang="en-US" dirty="0"/>
              <a:t> Critical Path Method</a:t>
            </a:r>
            <a:r>
              <a:rPr lang="th-TH" dirty="0"/>
              <a:t> </a:t>
            </a:r>
            <a:r>
              <a:rPr lang="en-US" dirty="0"/>
              <a:t>(CPM)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96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7DA9454-25D9-4E39-8AA1-87FC0B6FB281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98099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th-TH" dirty="0"/>
              <a:t>รูปที่ 11 แสดงให้เห็นส่วนหนึ่งของกำหนดการโครงการซอฟต์แวร์ ที่เน้นแนวคิด การกำหนดขอบเขตงาน  การประมวลผลผลิตภัณฑ์ซอฟต์แวร์ในโครงการ</a:t>
            </a:r>
            <a:endParaRPr lang="en-US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97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7870A7E-5ECA-4D83-B2CA-22F9C4E9A696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99111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รูปที่ 12แสดงให้เห็นส่วนหนึ่งของกำหนดการโครงการซอฟต์แวร์ ที่เน้นแนวคิด การกำหนดขอบเขตงาน  การประมวลผลผลิตภัณฑ์ซอฟต์แวร์ในโครงการ</a:t>
            </a:r>
            <a:endParaRPr lang="en-US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98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0B0237B-8A79-499D-8676-B63622977503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740285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18F2E-6A72-421D-9A33-6314EF5F5B45}" type="slidenum">
              <a:rPr lang="th-TH" smtClean="0"/>
              <a:pPr/>
              <a:t>99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731AF2D-A028-4159-B1F0-207380809C58}" type="datetime1">
              <a:rPr lang="th-TH" smtClean="0"/>
              <a:t>26/03/60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67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440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defRPr>
            </a:lvl1pPr>
          </a:lstStyle>
          <a:p>
            <a:r>
              <a:rPr kumimoji="0" lang="th-TH" dirty="0"/>
              <a:t>คลิกเพื่อแก้ไขลักษณะชื่อเรื่องต้นแบบ</a:t>
            </a:r>
            <a:endParaRPr kumimoji="0" lang="en-US" dirty="0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>
            <a:noAutofit/>
          </a:bodyPr>
          <a:lstStyle>
            <a:lvl1pPr marL="0" indent="0" algn="r">
              <a:buNone/>
              <a:defRPr sz="3200" b="1">
                <a:solidFill>
                  <a:schemeClr val="tx1"/>
                </a:solidFill>
                <a:latin typeface="TH SarabunPSK" pitchFamily="34" charset="-34"/>
                <a:ea typeface="+mj-ea"/>
                <a:cs typeface="TH SarabunPSK" pitchFamily="34" charset="-34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dirty="0"/>
              <a:t>คลิกเพื่อแก้ไขลักษณะชื่อเรื่องรองต้นแบบ</a:t>
            </a:r>
            <a:endParaRPr kumimoji="0" lang="en-US" dirty="0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1255B6C3-6268-45C9-8E7B-92BCD116EF78}" type="datetime1">
              <a:rPr lang="th-TH" smtClean="0"/>
              <a:t>26/03/60</a:t>
            </a:fld>
            <a:endParaRPr lang="th-TH" dirty="0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TH SarabunPSK" pitchFamily="34" charset="-34"/>
                <a:cs typeface="TH SarabunPSK" pitchFamily="34" charset="-34"/>
              </a:defRPr>
            </a:lvl1pPr>
          </a:lstStyle>
          <a:p>
            <a:r>
              <a:rPr kumimoji="0" lang="th-TH" dirty="0"/>
              <a:t>คลิกเพื่อแก้ไขลักษณะชื่อเรื่องต้นแบบ</a:t>
            </a:r>
            <a:endParaRPr kumimoji="0" lang="en-US" dirty="0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5510-E63C-4394-918A-B260584F60CC}" type="datetime1">
              <a:rPr lang="th-TH" smtClean="0"/>
              <a:t>26/03/60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>
            <a:lvl1pPr>
              <a:defRPr sz="2800">
                <a:latin typeface="TH SarabunPSK" pitchFamily="34" charset="-34"/>
                <a:cs typeface="TH SarabunPSK" pitchFamily="34" charset="-34"/>
              </a:defRPr>
            </a:lvl1pPr>
            <a:lvl2pPr>
              <a:defRPr sz="2400">
                <a:latin typeface="TH SarabunPSK" pitchFamily="34" charset="-34"/>
                <a:cs typeface="TH SarabunPSK" pitchFamily="34" charset="-34"/>
              </a:defRPr>
            </a:lvl2pPr>
            <a:lvl3pPr>
              <a:defRPr sz="2400">
                <a:latin typeface="TH SarabunPSK" pitchFamily="34" charset="-34"/>
                <a:cs typeface="TH SarabunPSK" pitchFamily="34" charset="-34"/>
              </a:defRPr>
            </a:lvl3pPr>
            <a:lvl4pPr>
              <a:defRPr sz="2000">
                <a:latin typeface="TH SarabunPSK" pitchFamily="34" charset="-34"/>
                <a:cs typeface="TH SarabunPSK" pitchFamily="34" charset="-34"/>
              </a:defRPr>
            </a:lvl4pPr>
            <a:lvl5pPr>
              <a:defRPr sz="1800">
                <a:latin typeface="TH SarabunPSK" pitchFamily="34" charset="-34"/>
                <a:cs typeface="TH SarabunPSK" pitchFamily="34" charset="-34"/>
              </a:defRPr>
            </a:lvl5pPr>
          </a:lstStyle>
          <a:p>
            <a:pPr lvl="0" eaLnBrk="1" latinLnBrk="0" hangingPunct="1"/>
            <a:r>
              <a:rPr lang="th-TH" dirty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dirty="0"/>
              <a:t>ระดับที่สอง</a:t>
            </a:r>
          </a:p>
          <a:p>
            <a:pPr lvl="2" eaLnBrk="1" latinLnBrk="0" hangingPunct="1"/>
            <a:r>
              <a:rPr lang="th-TH" dirty="0"/>
              <a:t>ระดับที่สาม</a:t>
            </a:r>
          </a:p>
          <a:p>
            <a:pPr lvl="3" eaLnBrk="1" latinLnBrk="0" hangingPunct="1"/>
            <a:r>
              <a:rPr lang="th-TH" dirty="0"/>
              <a:t>ระดับที่สี่</a:t>
            </a:r>
          </a:p>
          <a:p>
            <a:pPr lvl="4" eaLnBrk="1" latinLnBrk="0" hangingPunct="1"/>
            <a:r>
              <a:rPr lang="th-TH" dirty="0"/>
              <a:t>ระดับที่ห้า</a:t>
            </a:r>
            <a:endParaRPr kumimoji="0" lang="en-US" dirty="0"/>
          </a:p>
        </p:txBody>
      </p:sp>
      <p:sp>
        <p:nvSpPr>
          <p:cNvPr id="7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83568" y="6356350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B30416DB-4FAF-4E66-BD55-FF9EEF0B8504}" type="slidenum">
              <a:rPr lang="th-TH" smtClean="0"/>
              <a:pPr/>
              <a:t>‹#›</a:t>
            </a:fld>
            <a:r>
              <a:rPr lang="th-TH" dirty="0"/>
              <a:t> จาก 117</a:t>
            </a:r>
          </a:p>
          <a:p>
            <a:endParaRPr lang="th-TH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latin typeface="TH SarabunPSK" pitchFamily="34" charset="-34"/>
                <a:cs typeface="TH SarabunPSK" pitchFamily="34" charset="-34"/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TH SarabunPSK" pitchFamily="34" charset="-34"/>
                <a:cs typeface="TH SarabunPSK" pitchFamily="34" charset="-34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201DCF4-4B6F-4664-98FD-2412CD6067B9}" type="datetime1">
              <a:rPr lang="th-TH" smtClean="0"/>
              <a:t>26/03/60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</a:lstStyle>
          <a:p>
            <a:r>
              <a:rPr kumimoji="0" lang="th-TH" dirty="0"/>
              <a:t>คลิกเพื่อแก้ไขลักษณะชื่อเรื่องต้นแบบ</a:t>
            </a:r>
            <a:endParaRPr kumimoji="0" lang="en-US" dirty="0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EA1D21D3-F9DD-43F7-AF6B-A5946FE2BB9F}" type="datetime1">
              <a:rPr lang="th-TH" smtClean="0"/>
              <a:t>26/03/60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</a:lstStyle>
          <a:p>
            <a:endParaRPr lang="th-TH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  <a:lvl2pPr>
              <a:defRPr>
                <a:latin typeface="TH SarabunPSK" pitchFamily="34" charset="-34"/>
                <a:cs typeface="TH SarabunPSK" pitchFamily="34" charset="-34"/>
              </a:defRPr>
            </a:lvl2pPr>
            <a:lvl3pPr>
              <a:defRPr>
                <a:latin typeface="TH SarabunPSK" pitchFamily="34" charset="-34"/>
                <a:cs typeface="TH SarabunPSK" pitchFamily="34" charset="-34"/>
              </a:defRPr>
            </a:lvl3pPr>
            <a:lvl4pPr>
              <a:defRPr>
                <a:latin typeface="TH SarabunPSK" pitchFamily="34" charset="-34"/>
                <a:cs typeface="TH SarabunPSK" pitchFamily="34" charset="-34"/>
              </a:defRPr>
            </a:lvl4pPr>
            <a:lvl5pPr>
              <a:defRPr>
                <a:latin typeface="TH SarabunPSK" pitchFamily="34" charset="-34"/>
                <a:cs typeface="TH SarabunPSK" pitchFamily="34" charset="-34"/>
              </a:defRPr>
            </a:lvl5pPr>
          </a:lstStyle>
          <a:p>
            <a:pPr lvl="0" eaLnBrk="1" latinLnBrk="0" hangingPunct="1"/>
            <a:r>
              <a:rPr lang="th-TH" dirty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dirty="0"/>
              <a:t>ระดับที่สอง</a:t>
            </a:r>
          </a:p>
          <a:p>
            <a:pPr lvl="2" eaLnBrk="1" latinLnBrk="0" hangingPunct="1"/>
            <a:r>
              <a:rPr lang="th-TH" dirty="0"/>
              <a:t>ระดับที่สาม</a:t>
            </a:r>
          </a:p>
          <a:p>
            <a:pPr lvl="3" eaLnBrk="1" latinLnBrk="0" hangingPunct="1"/>
            <a:r>
              <a:rPr lang="th-TH" dirty="0"/>
              <a:t>ระดับที่สี่</a:t>
            </a:r>
          </a:p>
          <a:p>
            <a:pPr lvl="4" eaLnBrk="1" latinLnBrk="0" hangingPunct="1"/>
            <a:r>
              <a:rPr lang="th-TH" dirty="0"/>
              <a:t>ระดับที่ห้า</a:t>
            </a:r>
            <a:endParaRPr kumimoji="0" lang="en-US" dirty="0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  <a:lvl2pPr>
              <a:defRPr>
                <a:latin typeface="TH SarabunPSK" pitchFamily="34" charset="-34"/>
                <a:cs typeface="TH SarabunPSK" pitchFamily="34" charset="-34"/>
              </a:defRPr>
            </a:lvl2pPr>
            <a:lvl3pPr>
              <a:defRPr>
                <a:latin typeface="TH SarabunPSK" pitchFamily="34" charset="-34"/>
                <a:cs typeface="TH SarabunPSK" pitchFamily="34" charset="-34"/>
              </a:defRPr>
            </a:lvl3pPr>
            <a:lvl4pPr>
              <a:defRPr>
                <a:latin typeface="TH SarabunPSK" pitchFamily="34" charset="-34"/>
                <a:cs typeface="TH SarabunPSK" pitchFamily="34" charset="-34"/>
              </a:defRPr>
            </a:lvl4pPr>
            <a:lvl5pPr>
              <a:defRPr>
                <a:latin typeface="TH SarabunPSK" pitchFamily="34" charset="-34"/>
                <a:cs typeface="TH SarabunPSK" pitchFamily="34" charset="-34"/>
              </a:defRPr>
            </a:lvl5pPr>
          </a:lstStyle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8" name="ตัวยึดหมายเลขภาพนิ่ง 5"/>
          <p:cNvSpPr txBox="1">
            <a:spLocks/>
          </p:cNvSpPr>
          <p:nvPr userDrawn="1"/>
        </p:nvSpPr>
        <p:spPr>
          <a:xfrm>
            <a:off x="683568" y="6356350"/>
            <a:ext cx="1981200" cy="365760"/>
          </a:xfrm>
          <a:prstGeom prst="rect">
            <a:avLst/>
          </a:prstGeom>
        </p:spPr>
        <p:txBody>
          <a:bodyPr/>
          <a:lstStyle>
            <a:defPPr>
              <a:defRPr lang="th-TH"/>
            </a:defPPr>
            <a:lvl1pPr marL="0" algn="l" defTabSz="914400" rtl="0" eaLnBrk="1" latinLnBrk="0" hangingPunct="1">
              <a:defRPr sz="1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n-ea"/>
                <a:cs typeface="TH SarabunPSK" pitchFamily="34" charset="-34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0416DB-4FAF-4E66-BD55-FF9EEF0B8504}" type="slidenum">
              <a:rPr lang="th-TH" smtClean="0"/>
              <a:pPr/>
              <a:t>‹#›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>
            <a:normAutofit/>
          </a:bodyPr>
          <a:lstStyle>
            <a:lvl1pPr>
              <a:defRPr sz="4000">
                <a:latin typeface="TH SarabunPSK" pitchFamily="34" charset="-34"/>
                <a:cs typeface="TH SarabunPSK" pitchFamily="34" charset="-34"/>
              </a:defRPr>
            </a:lvl1pPr>
          </a:lstStyle>
          <a:p>
            <a:r>
              <a:rPr kumimoji="0" lang="th-TH" dirty="0"/>
              <a:t>คลิกเพื่อแก้ไขลักษณะชื่อเรื่องต้นแบบ</a:t>
            </a:r>
            <a:endParaRPr kumimoji="0" lang="en-US" dirty="0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h-TH" dirty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A8BDEB04-702B-432B-8E27-369B3F867FFD}" type="datetime1">
              <a:rPr lang="th-TH" smtClean="0"/>
              <a:t>26/03/60</a:t>
            </a:fld>
            <a:endParaRPr lang="th-TH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</a:lstStyle>
          <a:p>
            <a:endParaRPr lang="th-TH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  <a:lvl2pPr>
              <a:defRPr>
                <a:latin typeface="TH SarabunPSK" pitchFamily="34" charset="-34"/>
                <a:cs typeface="TH SarabunPSK" pitchFamily="34" charset="-34"/>
              </a:defRPr>
            </a:lvl2pPr>
            <a:lvl3pPr>
              <a:defRPr>
                <a:latin typeface="TH SarabunPSK" pitchFamily="34" charset="-34"/>
                <a:cs typeface="TH SarabunPSK" pitchFamily="34" charset="-34"/>
              </a:defRPr>
            </a:lvl3pPr>
            <a:lvl4pPr>
              <a:defRPr>
                <a:latin typeface="TH SarabunPSK" pitchFamily="34" charset="-34"/>
                <a:cs typeface="TH SarabunPSK" pitchFamily="34" charset="-34"/>
              </a:defRPr>
            </a:lvl4pPr>
            <a:lvl5pPr>
              <a:defRPr>
                <a:latin typeface="TH SarabunPSK" pitchFamily="34" charset="-34"/>
                <a:cs typeface="TH SarabunPSK" pitchFamily="34" charset="-34"/>
              </a:defRPr>
            </a:lvl5pPr>
          </a:lstStyle>
          <a:p>
            <a:pPr lvl="0" eaLnBrk="1" latinLnBrk="0" hangingPunct="1"/>
            <a:r>
              <a:rPr lang="th-TH" dirty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dirty="0"/>
              <a:t>ระดับที่สอง</a:t>
            </a:r>
          </a:p>
          <a:p>
            <a:pPr lvl="2" eaLnBrk="1" latinLnBrk="0" hangingPunct="1"/>
            <a:r>
              <a:rPr lang="th-TH" dirty="0"/>
              <a:t>ระดับที่สาม</a:t>
            </a:r>
          </a:p>
          <a:p>
            <a:pPr lvl="3" eaLnBrk="1" latinLnBrk="0" hangingPunct="1"/>
            <a:r>
              <a:rPr lang="th-TH" dirty="0"/>
              <a:t>ระดับที่สี่</a:t>
            </a:r>
          </a:p>
          <a:p>
            <a:pPr lvl="4" eaLnBrk="1" latinLnBrk="0" hangingPunct="1"/>
            <a:r>
              <a:rPr lang="th-TH" dirty="0"/>
              <a:t>ระดับที่ห้า</a:t>
            </a:r>
            <a:endParaRPr kumimoji="0" lang="en-US" dirty="0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  <a:lvl2pPr>
              <a:defRPr>
                <a:latin typeface="TH SarabunPSK" pitchFamily="34" charset="-34"/>
                <a:cs typeface="TH SarabunPSK" pitchFamily="34" charset="-34"/>
              </a:defRPr>
            </a:lvl2pPr>
            <a:lvl3pPr>
              <a:defRPr>
                <a:latin typeface="TH SarabunPSK" pitchFamily="34" charset="-34"/>
                <a:cs typeface="TH SarabunPSK" pitchFamily="34" charset="-34"/>
              </a:defRPr>
            </a:lvl3pPr>
            <a:lvl4pPr>
              <a:defRPr>
                <a:latin typeface="TH SarabunPSK" pitchFamily="34" charset="-34"/>
                <a:cs typeface="TH SarabunPSK" pitchFamily="34" charset="-34"/>
              </a:defRPr>
            </a:lvl4pPr>
            <a:lvl5pPr>
              <a:defRPr>
                <a:latin typeface="TH SarabunPSK" pitchFamily="34" charset="-34"/>
                <a:cs typeface="TH SarabunPSK" pitchFamily="34" charset="-34"/>
              </a:defRPr>
            </a:lvl5pPr>
          </a:lstStyle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0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>
            <a:off x="683568" y="6356350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B30416DB-4FAF-4E66-BD55-FF9EEF0B8504}" type="slidenum">
              <a:rPr lang="th-TH" smtClean="0"/>
              <a:pPr/>
              <a:t>‹#›</a:t>
            </a:fld>
            <a:r>
              <a:rPr lang="th-TH" dirty="0"/>
              <a:t> จาก 117</a:t>
            </a:r>
          </a:p>
          <a:p>
            <a:endParaRPr lang="th-TH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FD20-E94C-4E7D-9697-067F3AD33B7D}" type="datetime1">
              <a:rPr lang="th-TH" smtClean="0"/>
              <a:t>26/03/60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สามเหลี่ยมหน้าจั่ว 5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  <p:sp>
        <p:nvSpPr>
          <p:cNvPr id="7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83568" y="6356350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B30416DB-4FAF-4E66-BD55-FF9EEF0B8504}" type="slidenum">
              <a:rPr lang="th-TH" smtClean="0"/>
              <a:pPr/>
              <a:t>‹#›</a:t>
            </a:fld>
            <a:r>
              <a:rPr lang="th-TH" dirty="0"/>
              <a:t> จาก 117</a:t>
            </a:r>
          </a:p>
          <a:p>
            <a:endParaRPr lang="th-TH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7DCDA-E0A8-4C15-95A6-D651F99CB256}" type="datetime1">
              <a:rPr lang="th-TH" smtClean="0"/>
              <a:t>26/03/60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เชื่อมต่อตรง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800"/>
          </a:p>
        </p:txBody>
      </p:sp>
      <p:sp>
        <p:nvSpPr>
          <p:cNvPr id="6" name="สามเหลี่ยมหน้าจั่ว 5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  <p:sp>
        <p:nvSpPr>
          <p:cNvPr id="7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83568" y="6375608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B30416DB-4FAF-4E66-BD55-FF9EEF0B8504}" type="slidenum">
              <a:rPr lang="th-TH" smtClean="0"/>
              <a:pPr/>
              <a:t>‹#›</a:t>
            </a:fld>
            <a:r>
              <a:rPr lang="th-TH" dirty="0"/>
              <a:t> จาก 117</a:t>
            </a:r>
          </a:p>
          <a:p>
            <a:endParaRPr lang="th-TH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8EF94-BADD-43D3-AF37-57665B0CBC20}" type="datetime1">
              <a:rPr lang="th-TH" smtClean="0"/>
              <a:t>26/03/60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ตัวเชื่อมต่อตรง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800"/>
          </a:p>
        </p:txBody>
      </p:sp>
      <p:sp>
        <p:nvSpPr>
          <p:cNvPr id="10" name="ตัวเชื่อมต่อตรง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800" dirty="0"/>
          </a:p>
        </p:txBody>
      </p:sp>
      <p:sp>
        <p:nvSpPr>
          <p:cNvPr id="9" name="สามเหลี่ยมหน้าจั่ว 8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  <p:sp>
        <p:nvSpPr>
          <p:cNvPr id="12" name="ตัวยึดเนื้อหา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1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83568" y="6356350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B30416DB-4FAF-4E66-BD55-FF9EEF0B8504}" type="slidenum">
              <a:rPr lang="th-TH" smtClean="0"/>
              <a:pPr/>
              <a:t>‹#›</a:t>
            </a:fld>
            <a:r>
              <a:rPr lang="th-TH" dirty="0"/>
              <a:t> จาก 117</a:t>
            </a:r>
          </a:p>
          <a:p>
            <a:endParaRPr lang="th-TH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>
                <a:latin typeface="TH SarabunPSK" pitchFamily="34" charset="-34"/>
                <a:cs typeface="TH SarabunPSK" pitchFamily="34" charset="-34"/>
              </a:defRPr>
            </a:lvl1pPr>
          </a:lstStyle>
          <a:p>
            <a:r>
              <a:rPr kumimoji="0" lang="th-TH" dirty="0"/>
              <a:t>คลิกไอคอนเพื่อเพิ่มรูปภาพ</a:t>
            </a:r>
            <a:endParaRPr kumimoji="0" lang="en-US" dirty="0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>
                <a:latin typeface="TH SarabunPSK" pitchFamily="34" charset="-34"/>
                <a:cs typeface="TH SarabunPSK" pitchFamily="34" charset="-34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5B46-1353-4909-9754-DC6CB2939DE7}" type="datetime1">
              <a:rPr lang="th-TH" smtClean="0"/>
              <a:t>26/03/60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H SarabunPSK" pitchFamily="34" charset="-34"/>
                <a:cs typeface="TH SarabunPSK" pitchFamily="34" charset="-34"/>
              </a:defRPr>
            </a:lvl1pPr>
          </a:lstStyle>
          <a:p>
            <a:endParaRPr lang="th-TH"/>
          </a:p>
        </p:txBody>
      </p:sp>
      <p:sp>
        <p:nvSpPr>
          <p:cNvPr id="8" name="ตัวเชื่อมต่อตรง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800"/>
          </a:p>
        </p:txBody>
      </p:sp>
      <p:sp>
        <p:nvSpPr>
          <p:cNvPr id="9" name="สามเหลี่ยมหน้าจั่ว 8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  <p:sp>
        <p:nvSpPr>
          <p:cNvPr id="11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83568" y="6356350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B30416DB-4FAF-4E66-BD55-FF9EEF0B8504}" type="slidenum">
              <a:rPr lang="th-TH" smtClean="0"/>
              <a:pPr/>
              <a:t>‹#›</a:t>
            </a:fld>
            <a:r>
              <a:rPr lang="th-TH" dirty="0"/>
              <a:t> จาก 117</a:t>
            </a:r>
          </a:p>
          <a:p>
            <a:endParaRPr lang="th-TH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th-TH" dirty="0"/>
              <a:t>คลิกเพื่อแก้ไขลักษณะชื่อเรื่องต้นแบบ</a:t>
            </a:r>
            <a:endParaRPr kumimoji="0" lang="en-US" dirty="0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dirty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dirty="0"/>
              <a:t>ระดับที่สอง</a:t>
            </a:r>
          </a:p>
          <a:p>
            <a:pPr lvl="2" eaLnBrk="1" latinLnBrk="0" hangingPunct="1"/>
            <a:r>
              <a:rPr kumimoji="0" lang="th-TH" dirty="0"/>
              <a:t>ระดับที่สาม</a:t>
            </a:r>
          </a:p>
          <a:p>
            <a:pPr lvl="3" eaLnBrk="1" latinLnBrk="0" hangingPunct="1"/>
            <a:r>
              <a:rPr kumimoji="0" lang="th-TH" dirty="0"/>
              <a:t>ระดับที่สี่</a:t>
            </a:r>
          </a:p>
          <a:p>
            <a:pPr lvl="4" eaLnBrk="1" latinLnBrk="0" hangingPunct="1"/>
            <a:r>
              <a:rPr kumimoji="0" lang="th-TH" dirty="0"/>
              <a:t>ระดับที่ห้า</a:t>
            </a:r>
            <a:endParaRPr kumimoji="0" lang="en-US" dirty="0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3645FAC-43FF-4AD5-9F96-2A77FB076574}" type="datetime1">
              <a:rPr lang="th-TH" smtClean="0"/>
              <a:t>26/03/60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8" name="ตัวเชื่อมต่อตรง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800"/>
          </a:p>
        </p:txBody>
      </p:sp>
      <p:sp>
        <p:nvSpPr>
          <p:cNvPr id="29" name="ตัวเชื่อมต่อตรง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800"/>
          </a:p>
        </p:txBody>
      </p:sp>
      <p:sp>
        <p:nvSpPr>
          <p:cNvPr id="10" name="สามเหลี่ยมหน้าจั่ว 9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800"/>
          </a:p>
        </p:txBody>
      </p:sp>
      <p:sp>
        <p:nvSpPr>
          <p:cNvPr id="15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746065" y="6344753"/>
            <a:ext cx="1981200" cy="36576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B30416DB-4FAF-4E66-BD55-FF9EEF0B8504}" type="slidenum">
              <a:rPr lang="th-TH" smtClean="0"/>
              <a:pPr/>
              <a:t>‹#›</a:t>
            </a:fld>
            <a:r>
              <a:rPr lang="th-TH" dirty="0"/>
              <a:t> จาก 117</a:t>
            </a:r>
          </a:p>
          <a:p>
            <a:endParaRPr lang="th-T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chemeClr val="tx2"/>
          </a:solidFill>
          <a:latin typeface="TH SarabunPSK" pitchFamily="34" charset="-34"/>
          <a:ea typeface="+mj-ea"/>
          <a:cs typeface="TH SarabunPSK" pitchFamily="34" charset="-34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TH SarabunPSK" pitchFamily="34" charset="-34"/>
          <a:ea typeface="+mn-ea"/>
          <a:cs typeface="TH SarabunPSK" pitchFamily="34" charset="-34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TH SarabunPSK" pitchFamily="34" charset="-34"/>
          <a:ea typeface="+mn-ea"/>
          <a:cs typeface="TH SarabunPSK" pitchFamily="34" charset="-34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H SarabunPSK" pitchFamily="34" charset="-34"/>
          <a:ea typeface="+mn-ea"/>
          <a:cs typeface="TH SarabunPSK" pitchFamily="34" charset="-34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H SarabunPSK" pitchFamily="34" charset="-34"/>
          <a:ea typeface="+mn-ea"/>
          <a:cs typeface="TH SarabunPSK" pitchFamily="34" charset="-34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H SarabunPSK" pitchFamily="34" charset="-34"/>
          <a:ea typeface="+mn-ea"/>
          <a:cs typeface="TH SarabunPSK" pitchFamily="34" charset="-34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827584" y="3789040"/>
            <a:ext cx="7249616" cy="990600"/>
          </a:xfrm>
        </p:spPr>
        <p:txBody>
          <a:bodyPr>
            <a:noAutofit/>
          </a:bodyPr>
          <a:lstStyle/>
          <a:p>
            <a:r>
              <a:rPr lang="th-TH" sz="3200" dirty="0"/>
              <a:t>15. การประมาณและกำหนดการโครงการ</a:t>
            </a:r>
            <a:br>
              <a:rPr lang="th-TH" sz="3200" dirty="0"/>
            </a:br>
            <a:r>
              <a:rPr lang="en-US" sz="3200" dirty="0"/>
              <a:t>Estimation for software project &amp; project scheduling</a:t>
            </a:r>
            <a:endParaRPr lang="th-TH" sz="3200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/>
              <a:t>วิศวกรรมซอฟต์แวร์ มหาวิทยาลัยบูรพา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ระดับของโครงสร้างความไม่แน่นอน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ระดับของโครงสร้างความไม่แน่นอน คือข้อมูลความต้องการที่ได้รับการยืนยันจากลูกค้าและถูกดำเนินงานแล้ว ถ้าความต้องการไม่ชัดเจน ทำให้โครงสร้างและฟังก์ชันการทำงานมีความคลุมเครือไม่แน่นอน การประมาณการก็อาจผิดพลาดได้</a:t>
            </a:r>
            <a:endParaRPr lang="en-US" dirty="0"/>
          </a:p>
          <a:p>
            <a:r>
              <a:rPr lang="th-TH" dirty="0"/>
              <a:t> ถ้าความต้องการมีความชัดเจน โครงสร้างก็จะมีความชัดเจนและแน่นอน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10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609202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การติดตามงานในกำหนดการ</a:t>
            </a:r>
            <a:r>
              <a:rPr lang="en-US" dirty="0"/>
              <a:t> (Tracking the schedule)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b="1" dirty="0"/>
              <a:t>การติดตามโครงการนั้นทำได้หลายวิธีที่ต่างกันดังนี้</a:t>
            </a:r>
          </a:p>
          <a:p>
            <a:pPr lvl="1"/>
            <a:r>
              <a:rPr lang="th-TH" dirty="0"/>
              <a:t>ดำเนินการประชุมโครงการเป็นระยะๆ เพื่อให้สมาชิกในทีมรายงานความคืบหน้าและปัญหาที่เกิดขึ้น</a:t>
            </a:r>
          </a:p>
          <a:p>
            <a:pPr lvl="1"/>
            <a:r>
              <a:rPr lang="th-TH" dirty="0"/>
              <a:t>ประเมินผลความคิดเห็นทั้งหมดที่ดำเนินการตลอดการดำเนินงาน</a:t>
            </a:r>
            <a:endParaRPr lang="en-US" sz="1400" dirty="0"/>
          </a:p>
          <a:p>
            <a:pPr lvl="1"/>
            <a:r>
              <a:rPr lang="th-TH" dirty="0"/>
              <a:t>พิจารณาความคืบหน้าของโครงการอย่างเป็นทางการ เพื่อให้ประสบผลสำเร็จตามวันเวลาที่กำหนด</a:t>
            </a:r>
            <a:endParaRPr lang="en-US" sz="1400" dirty="0"/>
          </a:p>
          <a:p>
            <a:pPr lvl="1"/>
            <a:r>
              <a:rPr lang="th-TH" dirty="0"/>
              <a:t>เปรียบเทียบวันที่เริ่มทำงานแท้จริงกับวันที่เริ่มวางแผนงานของแต่ละโครงการ </a:t>
            </a:r>
            <a:endParaRPr lang="en-US" sz="1400" dirty="0"/>
          </a:p>
          <a:p>
            <a:pPr lvl="1"/>
            <a:r>
              <a:rPr lang="th-TH" dirty="0"/>
              <a:t>ประชุมอย่างไม่เป็นทางการกับผู้ปฏิบัติงานเพื่อเป็นการประเมินความคืบหน้าจนถึงขอบเขตของปัญหา</a:t>
            </a:r>
            <a:endParaRPr lang="en-US" sz="1400" dirty="0"/>
          </a:p>
          <a:p>
            <a:pPr lvl="1"/>
            <a:r>
              <a:rPr lang="th-TH" dirty="0"/>
              <a:t>ใช้การวิเคราะห์ค่า </a:t>
            </a:r>
            <a:r>
              <a:rPr lang="en-US" dirty="0"/>
              <a:t>Earned Value</a:t>
            </a:r>
            <a:r>
              <a:rPr lang="th-TH" dirty="0"/>
              <a:t> เพื่อประเมินความคืบหน้าในเชิงปริมาณของโครงการ</a:t>
            </a:r>
            <a:endParaRPr lang="en-US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100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907563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การติดตามความก้าวหน้าของงานในโครงการแบบ </a:t>
            </a:r>
            <a:r>
              <a:rPr lang="en-US" dirty="0"/>
              <a:t>OO</a:t>
            </a:r>
            <a:br>
              <a:rPr lang="en-US" dirty="0"/>
            </a:br>
            <a:r>
              <a:rPr lang="en-US" dirty="0"/>
              <a:t>(Tracking progress for a OO project)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Iterative Model</a:t>
            </a:r>
            <a:r>
              <a:rPr lang="th-TH" dirty="0"/>
              <a:t> เป็นแบบจำลองที่นำมาใช้ได้ดีที่สุดในการติดตาม </a:t>
            </a:r>
            <a:r>
              <a:rPr lang="en-US" dirty="0"/>
              <a:t>OO Project</a:t>
            </a:r>
            <a:r>
              <a:rPr lang="th-TH" dirty="0"/>
              <a:t> ถ้างานแต่ละชิ้นมีความสำคัญเท่ากันจะทำให้มีการติดตามโครงงานยากขี้น </a:t>
            </a:r>
            <a:endParaRPr lang="en-US" dirty="0"/>
          </a:p>
          <a:p>
            <a:r>
              <a:rPr lang="en-US" dirty="0"/>
              <a:t>Major milestone </a:t>
            </a:r>
            <a:r>
              <a:rPr lang="th-TH" dirty="0"/>
              <a:t>ที่ใช้ในการพิจารณาว่างานเสร็จสมบูรณ์ </a:t>
            </a:r>
            <a:r>
              <a:rPr lang="en-US" dirty="0"/>
              <a:t>(Completed) </a:t>
            </a:r>
            <a:r>
              <a:rPr lang="th-TH" dirty="0"/>
              <a:t>ภายใต้ข้อกำหนด มี 4 ขั้นตอนดังนี้</a:t>
            </a:r>
          </a:p>
          <a:p>
            <a:pPr lvl="1"/>
            <a:r>
              <a:rPr lang="en-US" dirty="0"/>
              <a:t>Technical milestones</a:t>
            </a:r>
            <a:r>
              <a:rPr lang="th-TH" dirty="0"/>
              <a:t> </a:t>
            </a:r>
            <a:r>
              <a:rPr lang="en-US" dirty="0"/>
              <a:t>: OO analysis completed</a:t>
            </a:r>
          </a:p>
          <a:p>
            <a:pPr lvl="1"/>
            <a:r>
              <a:rPr lang="en-US" dirty="0"/>
              <a:t>Technical milestones : OO design completed</a:t>
            </a:r>
          </a:p>
          <a:p>
            <a:pPr lvl="1"/>
            <a:r>
              <a:rPr lang="en-US" dirty="0"/>
              <a:t>Technical milestones : OO programming completed</a:t>
            </a:r>
          </a:p>
          <a:p>
            <a:pPr lvl="1"/>
            <a:r>
              <a:rPr lang="en-US" dirty="0"/>
              <a:t>Technical milestones : OO testing</a:t>
            </a:r>
            <a:endParaRPr lang="th-TH" dirty="0"/>
          </a:p>
          <a:p>
            <a:pPr lvl="1"/>
            <a:endParaRPr lang="th-TH" dirty="0"/>
          </a:p>
          <a:p>
            <a:pPr lvl="1"/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101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407952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 analysis completed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th-TH" dirty="0"/>
              <a:t>มีการตรวจสอบ</a:t>
            </a:r>
            <a:r>
              <a:rPr lang="en-US" dirty="0"/>
              <a:t> Class </a:t>
            </a:r>
            <a:r>
              <a:rPr lang="th-TH" dirty="0"/>
              <a:t>ทั้งหมด </a:t>
            </a:r>
            <a:endParaRPr lang="en-US" dirty="0"/>
          </a:p>
          <a:p>
            <a:pPr lvl="0"/>
            <a:r>
              <a:rPr lang="en-US" dirty="0"/>
              <a:t>Class attributes </a:t>
            </a:r>
            <a:r>
              <a:rPr lang="th-TH" dirty="0"/>
              <a:t>และ การดำเนินงาน จะได้รับการกำหนดและการตรวจสอบ</a:t>
            </a:r>
            <a:endParaRPr lang="en-US" dirty="0"/>
          </a:p>
          <a:p>
            <a:pPr lvl="0"/>
            <a:r>
              <a:rPr lang="th-TH" dirty="0"/>
              <a:t>ความสัมพันธ์ของ </a:t>
            </a:r>
            <a:r>
              <a:rPr lang="en-US" dirty="0"/>
              <a:t>Class </a:t>
            </a:r>
            <a:r>
              <a:rPr lang="th-TH" dirty="0"/>
              <a:t>จะได้รับการกำหนดและการตรวจสอบ</a:t>
            </a:r>
            <a:endParaRPr lang="en-US" dirty="0"/>
          </a:p>
          <a:p>
            <a:pPr lvl="0"/>
            <a:r>
              <a:rPr lang="en-US" dirty="0"/>
              <a:t>Behavioral model (</a:t>
            </a:r>
            <a:r>
              <a:rPr lang="th-TH" dirty="0"/>
              <a:t>แบบจำลองพฤติกรรม</a:t>
            </a:r>
            <a:r>
              <a:rPr lang="en-US" dirty="0"/>
              <a:t>) </a:t>
            </a:r>
            <a:r>
              <a:rPr lang="th-TH" dirty="0"/>
              <a:t>จะได้รับการกำหนดและการตรวจสอบ</a:t>
            </a:r>
            <a:endParaRPr lang="en-US" dirty="0"/>
          </a:p>
          <a:p>
            <a:pPr lvl="0"/>
            <a:r>
              <a:rPr lang="th-TH" dirty="0"/>
              <a:t>นำ</a:t>
            </a:r>
            <a:r>
              <a:rPr lang="en-US" dirty="0"/>
              <a:t> Class </a:t>
            </a:r>
            <a:r>
              <a:rPr lang="th-TH" dirty="0"/>
              <a:t>เก่ามาใช้ใหม่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102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913191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OO design completed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th-TH" dirty="0"/>
              <a:t>มีการกำหนดและการตรวจสอบชุดระบบย่อยของ </a:t>
            </a:r>
            <a:r>
              <a:rPr lang="en-US" dirty="0"/>
              <a:t>Attributes</a:t>
            </a:r>
          </a:p>
          <a:p>
            <a:pPr lvl="0"/>
            <a:r>
              <a:rPr lang="en-US" dirty="0"/>
              <a:t>Class </a:t>
            </a:r>
            <a:r>
              <a:rPr lang="th-TH" dirty="0"/>
              <a:t>มีการจัดให้เป็นระบบย่อยๆ </a:t>
            </a:r>
            <a:endParaRPr lang="en-US" dirty="0"/>
          </a:p>
          <a:p>
            <a:pPr lvl="0"/>
            <a:r>
              <a:rPr lang="th-TH" dirty="0"/>
              <a:t>มีการจัดสรรงานและตรวจสอบงาน</a:t>
            </a:r>
            <a:endParaRPr lang="en-US" dirty="0"/>
          </a:p>
          <a:p>
            <a:pPr lvl="0"/>
            <a:r>
              <a:rPr lang="th-TH" dirty="0"/>
              <a:t>ระบุความรับผิดชอบและความร่วมมือ </a:t>
            </a:r>
            <a:endParaRPr lang="en-US" dirty="0"/>
          </a:p>
          <a:p>
            <a:pPr lvl="0"/>
            <a:r>
              <a:rPr lang="th-TH" dirty="0"/>
              <a:t>มีการดำเนินงานและตรวจสอบ </a:t>
            </a:r>
            <a:r>
              <a:rPr lang="en-US" dirty="0"/>
              <a:t>Attributes </a:t>
            </a:r>
          </a:p>
          <a:p>
            <a:pPr lvl="0"/>
            <a:r>
              <a:rPr lang="th-TH" dirty="0"/>
              <a:t>แบบการสื่อสารมีการสร้างขึ้น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103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398636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OO programming completed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dirty="0"/>
              <a:t>Class </a:t>
            </a:r>
            <a:r>
              <a:rPr lang="th-TH" dirty="0"/>
              <a:t>ใหม่ๆ ของแต่ละ </a:t>
            </a:r>
            <a:r>
              <a:rPr lang="en-US" dirty="0"/>
              <a:t>Class </a:t>
            </a:r>
            <a:r>
              <a:rPr lang="th-TH" dirty="0"/>
              <a:t>มีการดำเนินงานในการออกแบบแบบจำลอง</a:t>
            </a:r>
            <a:endParaRPr lang="en-US" dirty="0"/>
          </a:p>
          <a:p>
            <a:pPr lvl="0"/>
            <a:r>
              <a:rPr lang="th-TH" dirty="0"/>
              <a:t>มีการแบ่ง </a:t>
            </a:r>
            <a:r>
              <a:rPr lang="en-US" dirty="0"/>
              <a:t>Class </a:t>
            </a:r>
          </a:p>
          <a:p>
            <a:pPr lvl="0"/>
            <a:r>
              <a:rPr lang="th-TH" dirty="0"/>
              <a:t>มีการสร้างตัวต้นแบบ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104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910911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 testing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th-TH" dirty="0"/>
              <a:t>มีการตรวจสอบความถูกต้องและความสมบูรณ์ของการวิเคราะห์ </a:t>
            </a:r>
            <a:r>
              <a:rPr lang="en-US" dirty="0"/>
              <a:t>OO </a:t>
            </a:r>
          </a:p>
          <a:p>
            <a:pPr lvl="0"/>
            <a:r>
              <a:rPr lang="en-US" altLang="th-TH" dirty="0"/>
              <a:t>A Class-Responsibility-Collaboration</a:t>
            </a:r>
            <a:r>
              <a:rPr lang="en-US" dirty="0"/>
              <a:t> </a:t>
            </a:r>
            <a:r>
              <a:rPr lang="th-TH" dirty="0"/>
              <a:t>มีการพัฒนาและการตรวจสอบ</a:t>
            </a:r>
            <a:endParaRPr lang="en-US" dirty="0"/>
          </a:p>
          <a:p>
            <a:pPr lvl="0"/>
            <a:r>
              <a:rPr lang="th-TH" dirty="0"/>
              <a:t>มีการทดสอบระดับของ </a:t>
            </a:r>
            <a:r>
              <a:rPr lang="en-US" dirty="0"/>
              <a:t>Class  </a:t>
            </a:r>
            <a:r>
              <a:rPr lang="th-TH" dirty="0"/>
              <a:t>และแบ่งการดำเนินการของแต่ละ </a:t>
            </a:r>
            <a:r>
              <a:rPr lang="en-US" dirty="0"/>
              <a:t>Class</a:t>
            </a:r>
          </a:p>
          <a:p>
            <a:pPr lvl="0"/>
            <a:r>
              <a:rPr lang="th-TH" dirty="0"/>
              <a:t>ระดับการทดสอบระบบมีการดำเนินงานให้เสร็จสมบูรณ์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105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873500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การสร้างกำหนดการในโครงการ </a:t>
            </a:r>
            <a:r>
              <a:rPr lang="en-US" dirty="0" err="1"/>
              <a:t>WebApp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th-TH" dirty="0"/>
              <a:t>การกำหนดการโครงการ </a:t>
            </a:r>
            <a:r>
              <a:rPr lang="en-US" dirty="0" err="1"/>
              <a:t>WepApp</a:t>
            </a:r>
            <a:r>
              <a:rPr lang="en-US" dirty="0"/>
              <a:t> </a:t>
            </a:r>
            <a:r>
              <a:rPr lang="th-TH" dirty="0"/>
              <a:t>จะมีการกระจายการประมาณการบุคลากรใน  ส่วนย่อยๆ ของแต่ละ  </a:t>
            </a:r>
            <a:r>
              <a:rPr lang="en-US" dirty="0" err="1"/>
              <a:t>WebApp</a:t>
            </a:r>
            <a:endParaRPr lang="en-US" dirty="0"/>
          </a:p>
          <a:p>
            <a:pPr lvl="0"/>
            <a:r>
              <a:rPr lang="th-TH" dirty="0"/>
              <a:t>การพัฒนา </a:t>
            </a:r>
            <a:r>
              <a:rPr lang="en-US" dirty="0" err="1"/>
              <a:t>WebApp</a:t>
            </a:r>
            <a:r>
              <a:rPr lang="en-US" dirty="0"/>
              <a:t> </a:t>
            </a:r>
            <a:r>
              <a:rPr lang="th-TH" dirty="0"/>
              <a:t>จะใช้วิธีการกำหนดแบบ </a:t>
            </a:r>
            <a:r>
              <a:rPr lang="en-US" dirty="0"/>
              <a:t>Macroscopic</a:t>
            </a:r>
            <a:r>
              <a:rPr lang="th-TH" dirty="0"/>
              <a:t> </a:t>
            </a:r>
            <a:r>
              <a:rPr lang="en-US" dirty="0"/>
              <a:t> </a:t>
            </a:r>
            <a:r>
              <a:rPr lang="th-TH" dirty="0"/>
              <a:t>คือ การนำงานใหญ่ๆ  มาแบ่งเป็นงานย่อยๆ</a:t>
            </a:r>
            <a:r>
              <a:rPr lang="th-TH" b="1" u="sng" dirty="0"/>
              <a:t>  </a:t>
            </a:r>
            <a:endParaRPr lang="en-US" dirty="0"/>
          </a:p>
          <a:p>
            <a:pPr marL="0" indent="0">
              <a:buNone/>
            </a:pPr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106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211112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347" y="146633"/>
            <a:ext cx="8568952" cy="990600"/>
          </a:xfrm>
        </p:spPr>
        <p:txBody>
          <a:bodyPr>
            <a:noAutofit/>
          </a:bodyPr>
          <a:lstStyle/>
          <a:p>
            <a:r>
              <a:rPr lang="th-TH" sz="3500" dirty="0"/>
              <a:t> ตารางที่ 15-13 </a:t>
            </a:r>
            <a:r>
              <a:rPr lang="en-US" sz="3500" dirty="0"/>
              <a:t>Time line for macroscopic project schedule</a:t>
            </a:r>
            <a:r>
              <a:rPr lang="th-TH" sz="3500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8138542" cy="4608512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107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310909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การสร้างกำหนดการในโครงการ </a:t>
            </a:r>
            <a:r>
              <a:rPr lang="en-US" dirty="0" err="1"/>
              <a:t>WebApp</a:t>
            </a:r>
            <a:r>
              <a:rPr lang="en-US" dirty="0"/>
              <a:t> (2)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เพื่อให้พิจารณาดำเนินการสร้างแบบจำลองการออกแบบทั่วไปสำหรับ </a:t>
            </a:r>
            <a:r>
              <a:rPr lang="en-US" dirty="0" err="1"/>
              <a:t>WebApps</a:t>
            </a:r>
            <a:r>
              <a:rPr lang="en-US" dirty="0"/>
              <a:t> </a:t>
            </a:r>
            <a:r>
              <a:rPr lang="th-TH" dirty="0"/>
              <a:t>ที่สามารถทำได้โดยการใช้บางส่วนหรือทั้งหมดของงานดังต่อไปนี้</a:t>
            </a:r>
            <a:endParaRPr lang="en-US" sz="1600" dirty="0"/>
          </a:p>
          <a:p>
            <a:pPr lvl="1"/>
            <a:r>
              <a:rPr lang="en-US" dirty="0"/>
              <a:t>Design the aesthetic for the </a:t>
            </a:r>
            <a:r>
              <a:rPr lang="en-US" dirty="0" err="1"/>
              <a:t>WebApp</a:t>
            </a:r>
            <a:endParaRPr lang="en-US" dirty="0"/>
          </a:p>
          <a:p>
            <a:pPr lvl="1"/>
            <a:r>
              <a:rPr lang="en-US" dirty="0"/>
              <a:t>Design the interface</a:t>
            </a:r>
          </a:p>
          <a:p>
            <a:pPr lvl="1"/>
            <a:r>
              <a:rPr lang="en-US" dirty="0"/>
              <a:t>Design the navigation scheme</a:t>
            </a:r>
          </a:p>
          <a:p>
            <a:pPr lvl="1"/>
            <a:r>
              <a:rPr lang="en-US" dirty="0"/>
              <a:t>Design the </a:t>
            </a:r>
            <a:r>
              <a:rPr lang="en-US" dirty="0" err="1"/>
              <a:t>WebApp</a:t>
            </a:r>
            <a:r>
              <a:rPr lang="en-US" dirty="0"/>
              <a:t> architecture</a:t>
            </a:r>
          </a:p>
          <a:p>
            <a:pPr lvl="1"/>
            <a:r>
              <a:rPr lang="en-US" dirty="0"/>
              <a:t>Design the content and the structure that supports it</a:t>
            </a:r>
          </a:p>
          <a:p>
            <a:pPr lvl="1"/>
            <a:r>
              <a:rPr lang="en-US" dirty="0"/>
              <a:t>Design functional components</a:t>
            </a:r>
          </a:p>
          <a:p>
            <a:pPr lvl="1"/>
            <a:r>
              <a:rPr lang="en-US" dirty="0"/>
              <a:t>Design appropriate security and privacy mechanisms</a:t>
            </a:r>
          </a:p>
          <a:p>
            <a:pPr lvl="1"/>
            <a:r>
              <a:rPr lang="en-US" dirty="0"/>
              <a:t>Review the design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108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231081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การวิเคราะห์</a:t>
            </a:r>
            <a:r>
              <a:rPr lang="en-US" dirty="0"/>
              <a:t> Earn value</a:t>
            </a:r>
            <a:endParaRPr lang="th-TH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Earn value analysis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4348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ข้อมูลในอดีต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ข้อมูลในอดีตมีอิทธิพลอย่างมากในการประมาณค่าความเสี่ยง สามารถนำบันทึกการทำงานและการปรับปรุงงานในโครงการที่ผ่านมา ถ้าในอดีตมีปัญหาตรงกับปัจจุบัน เพื่อรับรองการประมาณการมากขึ้น </a:t>
            </a:r>
            <a:endParaRPr lang="en-US" dirty="0"/>
          </a:p>
          <a:p>
            <a:r>
              <a:rPr lang="th-TH" dirty="0"/>
              <a:t>สามารถหลีกเลี่ยงความยากลำบากที่ผ่านมาโดยความเสี่ยงการประมาณโดยรวมจะลดลง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11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979292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การวิเคราะห์</a:t>
            </a:r>
            <a:r>
              <a:rPr lang="en-US" dirty="0"/>
              <a:t> Earn value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549E39"/>
              </a:buClr>
            </a:pPr>
            <a:r>
              <a:rPr lang="th-TH" dirty="0">
                <a:solidFill>
                  <a:prstClr val="black"/>
                </a:solidFill>
              </a:rPr>
              <a:t>เป็นเทคนิคที่ใช้วัดผลการดำเนินงานความก้าวหน้า หรือปริมาณงานที่ได้ดำเนินการไปแล้วของโครงการ </a:t>
            </a:r>
          </a:p>
          <a:p>
            <a:pPr lvl="0">
              <a:buClr>
                <a:srgbClr val="549E39"/>
              </a:buClr>
            </a:pPr>
            <a:r>
              <a:rPr lang="th-TH" dirty="0">
                <a:solidFill>
                  <a:prstClr val="black"/>
                </a:solidFill>
              </a:rPr>
              <a:t>ใช้ในประมาณการต้นทุนที่จะใช้ทั้งหมดของโครงการและวันที่โครงการควรจะเสร็จ โดยนำเวลาและต้นทุนมาพิจารณาร่วมกันด้วยการเปรียบเทียบค่าที่ได้กำหนดไว้ตามแผนงานโครงการกับค่าที่เกิดขึ้นจริง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110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207409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การวิเคราะห์</a:t>
            </a:r>
            <a:r>
              <a:rPr lang="en-US" dirty="0"/>
              <a:t> Earn value</a:t>
            </a:r>
            <a:r>
              <a:rPr lang="th-TH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>
              <a:buClr>
                <a:srgbClr val="549E39"/>
              </a:buClr>
            </a:pPr>
            <a:r>
              <a:rPr lang="th-TH" dirty="0">
                <a:solidFill>
                  <a:prstClr val="black"/>
                </a:solidFill>
              </a:rPr>
              <a:t>การคำนวณค่า </a:t>
            </a:r>
            <a:r>
              <a:rPr lang="en-US" dirty="0">
                <a:solidFill>
                  <a:prstClr val="black"/>
                </a:solidFill>
              </a:rPr>
              <a:t>Earn value</a:t>
            </a:r>
          </a:p>
          <a:p>
            <a:pPr lvl="1">
              <a:buClr>
                <a:srgbClr val="8AB833"/>
              </a:buClr>
            </a:pPr>
            <a:r>
              <a:rPr lang="en-US" dirty="0">
                <a:solidFill>
                  <a:srgbClr val="455F51"/>
                </a:solidFill>
              </a:rPr>
              <a:t>BCWS (Budgeted Cost of Work Scheduled ) </a:t>
            </a:r>
            <a:r>
              <a:rPr lang="th-TH" dirty="0">
                <a:solidFill>
                  <a:srgbClr val="455F51"/>
                </a:solidFill>
              </a:rPr>
              <a:t>คือ ต้นทุนที่คาดไว้ว่าจะใช้ในการทำงานของกิจกรรมทั้งหมดตามกิจกรรมย่อยต่างๆ ตามเวลาที่กำหนดไว้ เพื่อใช้ในการวัดภายหลัง</a:t>
            </a:r>
            <a:endParaRPr lang="en-US" sz="1600" dirty="0">
              <a:solidFill>
                <a:srgbClr val="455F51"/>
              </a:solidFill>
            </a:endParaRPr>
          </a:p>
          <a:p>
            <a:pPr lvl="1">
              <a:buClr>
                <a:srgbClr val="8AB833"/>
              </a:buClr>
            </a:pPr>
            <a:r>
              <a:rPr lang="en-US" dirty="0">
                <a:solidFill>
                  <a:srgbClr val="455F51"/>
                </a:solidFill>
              </a:rPr>
              <a:t>BAC (Budget at completion) </a:t>
            </a:r>
            <a:r>
              <a:rPr lang="th-TH" dirty="0">
                <a:solidFill>
                  <a:srgbClr val="455F51"/>
                </a:solidFill>
              </a:rPr>
              <a:t>คือ ผลรวมของต้นทุนที่คาดไว้ ก็คือผมรวมของ </a:t>
            </a:r>
            <a:r>
              <a:rPr lang="en-US" dirty="0">
                <a:solidFill>
                  <a:srgbClr val="455F51"/>
                </a:solidFill>
              </a:rPr>
              <a:t>BCWS</a:t>
            </a:r>
            <a:r>
              <a:rPr lang="th-TH" dirty="0">
                <a:solidFill>
                  <a:srgbClr val="455F51"/>
                </a:solidFill>
              </a:rPr>
              <a:t> ทุกๆกิจกรรม</a:t>
            </a:r>
            <a:endParaRPr lang="en-US" sz="1600" dirty="0">
              <a:solidFill>
                <a:srgbClr val="455F51"/>
              </a:solidFill>
            </a:endParaRPr>
          </a:p>
          <a:p>
            <a:pPr lvl="1">
              <a:buClr>
                <a:srgbClr val="8AB833"/>
              </a:buClr>
            </a:pPr>
            <a:r>
              <a:rPr lang="en-US" dirty="0">
                <a:solidFill>
                  <a:srgbClr val="455F51"/>
                </a:solidFill>
              </a:rPr>
              <a:t>BCWP (Budgeted Cost of Work Performed ) </a:t>
            </a:r>
            <a:r>
              <a:rPr lang="th-TH" dirty="0">
                <a:solidFill>
                  <a:srgbClr val="455F51"/>
                </a:solidFill>
              </a:rPr>
              <a:t>หรือ </a:t>
            </a:r>
            <a:r>
              <a:rPr lang="en-US" dirty="0">
                <a:solidFill>
                  <a:srgbClr val="455F51"/>
                </a:solidFill>
              </a:rPr>
              <a:t>Earned value </a:t>
            </a:r>
            <a:r>
              <a:rPr lang="th-TH" dirty="0">
                <a:solidFill>
                  <a:srgbClr val="455F51"/>
                </a:solidFill>
              </a:rPr>
              <a:t>คือ มูลค่าของงานที่ควรได้รับ จากงานที่เราได้ดำเนินงานไปแล้วตามช่วงเวลาที่เราติดตาม</a:t>
            </a:r>
            <a:endParaRPr lang="en-US" dirty="0">
              <a:solidFill>
                <a:srgbClr val="455F51"/>
              </a:solidFill>
            </a:endParaRPr>
          </a:p>
          <a:p>
            <a:pPr lvl="1">
              <a:buClr>
                <a:srgbClr val="8AB833"/>
              </a:buClr>
            </a:pPr>
            <a:r>
              <a:rPr lang="en-US" dirty="0">
                <a:solidFill>
                  <a:srgbClr val="455F51"/>
                </a:solidFill>
              </a:rPr>
              <a:t>ACWP (Actual Cost of Work Performed ) </a:t>
            </a:r>
            <a:r>
              <a:rPr lang="th-TH" dirty="0">
                <a:solidFill>
                  <a:srgbClr val="455F51"/>
                </a:solidFill>
              </a:rPr>
              <a:t>คือ จำนวนเงินที่จ่ายจริงในช่วงระยะเวลาที่ ต้องการติดตามที่เกิดขึ้นจากหน้างาน วัสดุคงค้างและรายงานค่าใช้จ่ายจากฝ่ายบัญชี</a:t>
            </a:r>
            <a:endParaRPr lang="en-US" sz="1200" dirty="0">
              <a:solidFill>
                <a:srgbClr val="455F51"/>
              </a:solidFill>
            </a:endParaRP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111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121579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การวิเคราะห์</a:t>
            </a:r>
            <a:r>
              <a:rPr lang="en-US" dirty="0"/>
              <a:t> Earn value</a:t>
            </a:r>
            <a:r>
              <a:rPr lang="th-TH" dirty="0"/>
              <a:t>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>
              <a:buClr>
                <a:srgbClr val="8AB833"/>
              </a:buClr>
            </a:pPr>
            <a:r>
              <a:rPr lang="en-US" dirty="0">
                <a:solidFill>
                  <a:srgbClr val="455F51"/>
                </a:solidFill>
              </a:rPr>
              <a:t>SPI (Schedule Performance Index ) </a:t>
            </a:r>
            <a:r>
              <a:rPr lang="th-TH" dirty="0">
                <a:solidFill>
                  <a:srgbClr val="455F51"/>
                </a:solidFill>
              </a:rPr>
              <a:t>คือ ค่าดัชนีชี้วัดสถานะของระยะเวลาการทำงาน โดย</a:t>
            </a:r>
            <a:endParaRPr lang="en-US" dirty="0">
              <a:solidFill>
                <a:srgbClr val="455F51"/>
              </a:solidFill>
            </a:endParaRP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SPI = 1 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แสดงว่าเวลาที่ใช้จริงเท่ากับเวลาที่วางแผนไว้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SPI &lt; 1 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แสดงกิจกรรมที่ทำอยู่ดำเนินล่าช้ากว่าเวลาที่วางแผนไว้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SPI &gt; 1 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แสดงว่ากิจกรรมได้ถูกดำเนินการไปเร็วกว่าเวลาที่วางแผนไว้</a:t>
            </a:r>
            <a:endParaRPr 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1">
              <a:buClr>
                <a:srgbClr val="8AB833"/>
              </a:buClr>
            </a:pPr>
            <a:r>
              <a:rPr lang="en-US" dirty="0">
                <a:solidFill>
                  <a:srgbClr val="455F51"/>
                </a:solidFill>
              </a:rPr>
              <a:t>CPI (Cost Performance Index ) </a:t>
            </a:r>
            <a:r>
              <a:rPr lang="th-TH" dirty="0">
                <a:solidFill>
                  <a:srgbClr val="455F51"/>
                </a:solidFill>
              </a:rPr>
              <a:t>คือ ค่าดัชนีชี้วัดสถานะของค่าใช้จ่ายของโครงการ โดย</a:t>
            </a: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CPI = 1 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แสดงว่าค่าใช้จ่ายจริงเท่ากับค่าใช้จ่ายงบประมาณที่ตั้งไว้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CPI &lt; 1 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แสดงว่าค่าใช้จ่ายเกินงบประมาณที่ตั้งไว้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CPI &gt; 1 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แสดงว่าค่าใช้จ่ายน้อยกว่างบประมาณที่ได้ตั้งไว้</a:t>
            </a:r>
            <a:endParaRPr lang="en-US" sz="1600" dirty="0">
              <a:solidFill>
                <a:prstClr val="black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112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844824"/>
            <a:ext cx="1963082" cy="688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กล่องข้อความ 6"/>
              <p:cNvSpPr txBox="1"/>
              <p:nvPr/>
            </p:nvSpPr>
            <p:spPr>
              <a:xfrm>
                <a:off x="7092280" y="4025046"/>
                <a:ext cx="2448272" cy="62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prstClr val="black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CPI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𝑩𝑪𝑾𝑷</m:t>
                        </m:r>
                      </m:num>
                      <m:den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𝑨𝑪𝑾𝑷</m:t>
                        </m:r>
                      </m:den>
                    </m:f>
                  </m:oMath>
                </a14:m>
                <a:endParaRPr lang="th-TH" sz="24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7" name="กล่องข้อความ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4025046"/>
                <a:ext cx="2448272" cy="625812"/>
              </a:xfrm>
              <a:prstGeom prst="rect">
                <a:avLst/>
              </a:prstGeom>
              <a:blipFill rotWithShape="0">
                <a:blip r:embed="rId4"/>
                <a:stretch>
                  <a:fillRect l="-3731" b="-1650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6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การวิเคราะห์</a:t>
            </a:r>
            <a:r>
              <a:rPr lang="en-US" dirty="0"/>
              <a:t> Earn value</a:t>
            </a:r>
            <a:r>
              <a:rPr lang="th-TH" dirty="0"/>
              <a:t>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>
              <a:buClr>
                <a:srgbClr val="8AB833"/>
              </a:buClr>
            </a:pPr>
            <a:r>
              <a:rPr lang="en-US" dirty="0">
                <a:solidFill>
                  <a:srgbClr val="455F51"/>
                </a:solidFill>
              </a:rPr>
              <a:t>SV (Schedule Variance)</a:t>
            </a:r>
            <a:r>
              <a:rPr lang="th-TH" dirty="0">
                <a:solidFill>
                  <a:srgbClr val="455F51"/>
                </a:solidFill>
              </a:rPr>
              <a:t> คือ ค่าความแปรปรวนของแผนงาน ระหว่างค่า </a:t>
            </a:r>
            <a:r>
              <a:rPr lang="en-US" dirty="0">
                <a:solidFill>
                  <a:srgbClr val="455F51"/>
                </a:solidFill>
              </a:rPr>
              <a:t>BCWP </a:t>
            </a:r>
            <a:r>
              <a:rPr lang="th-TH" dirty="0">
                <a:solidFill>
                  <a:srgbClr val="455F51"/>
                </a:solidFill>
              </a:rPr>
              <a:t>และ</a:t>
            </a:r>
            <a:r>
              <a:rPr lang="en-US" dirty="0">
                <a:solidFill>
                  <a:srgbClr val="455F51"/>
                </a:solidFill>
              </a:rPr>
              <a:t>BCWS</a:t>
            </a:r>
            <a:r>
              <a:rPr lang="th-TH" dirty="0">
                <a:solidFill>
                  <a:srgbClr val="455F51"/>
                </a:solidFill>
              </a:rPr>
              <a:t> หรือ ต้นทุนที่ดำเนินการผ่านมาแล้ว กับ ต้นทุนที่คาดว่าจะใช้ในการดำเนินการ</a:t>
            </a: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SV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 เป็นลบ แสดงว่าการทำงานใช้เวลามากกว่าที่วางแผนไว้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SV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 เป็นบวก แสดงว่าการทำงานนั้นใช้เวลาน้อยกว่าที่ได้วางแผนไว้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SV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 เท่ากับ 0 แสดงว่ากิจกรรมนั้นได้ถูกดำเนินการไปตามเวลาที่ได้วางแผนพอดี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1">
              <a:buClr>
                <a:srgbClr val="8AB833"/>
              </a:buClr>
            </a:pPr>
            <a:r>
              <a:rPr lang="en-US" dirty="0">
                <a:solidFill>
                  <a:srgbClr val="455F51"/>
                </a:solidFill>
              </a:rPr>
              <a:t>CV (Cost Variance) </a:t>
            </a:r>
            <a:r>
              <a:rPr lang="th-TH" dirty="0">
                <a:solidFill>
                  <a:srgbClr val="455F51"/>
                </a:solidFill>
              </a:rPr>
              <a:t>คือ ค่าความแปรปรวนต้นทุน ระหว่างค่า</a:t>
            </a:r>
            <a:r>
              <a:rPr lang="en-US" dirty="0">
                <a:solidFill>
                  <a:srgbClr val="455F51"/>
                </a:solidFill>
              </a:rPr>
              <a:t> BCWP </a:t>
            </a:r>
            <a:r>
              <a:rPr lang="th-TH" dirty="0">
                <a:solidFill>
                  <a:srgbClr val="455F51"/>
                </a:solidFill>
              </a:rPr>
              <a:t>และ</a:t>
            </a:r>
            <a:r>
              <a:rPr lang="en-US" dirty="0">
                <a:solidFill>
                  <a:srgbClr val="455F51"/>
                </a:solidFill>
              </a:rPr>
              <a:t> ACWP</a:t>
            </a:r>
            <a:r>
              <a:rPr lang="th-TH" dirty="0">
                <a:solidFill>
                  <a:srgbClr val="455F51"/>
                </a:solidFill>
              </a:rPr>
              <a:t> หรือ ต้นทุนที่จ่ายจริง กับ ต้นทุนที่คาดไว้จากการดำเนินงานที่ผ่านมา</a:t>
            </a:r>
            <a:endParaRPr lang="en-US" dirty="0">
              <a:solidFill>
                <a:srgbClr val="455F51"/>
              </a:solidFill>
            </a:endParaRP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CV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 เป็นลบ   หมายความว่าต้นทุนที่เกิดขึ้นจริงมากกว่าที่ได้วางแผนไว้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CV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 เป็นบวก  หมายความว่าต้นทุนที่ใช้จริงน้อยกว่าแผนที่ได้วางไว้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2">
              <a:buClr>
                <a:prstClr val="white">
                  <a:shade val="50000"/>
                </a:prstClr>
              </a:buClr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CV</a:t>
            </a:r>
            <a:r>
              <a:rPr lang="th-TH" dirty="0">
                <a:solidFill>
                  <a:prstClr val="black">
                    <a:lumMod val="65000"/>
                    <a:lumOff val="35000"/>
                  </a:prstClr>
                </a:solidFill>
              </a:rPr>
              <a:t> เท่ากับ 0  หมายความว่าได้ใช้เงินทุนไปตามที่ได้กำหนดไว้ตามแผนพอดี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113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6759883" y="2132856"/>
            <a:ext cx="23711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SV = BCWP – BCWS</a:t>
            </a:r>
          </a:p>
          <a:p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6759883" y="3789040"/>
            <a:ext cx="2422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CV = BCWP – ACWP</a:t>
            </a: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187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การวิเคราะห์</a:t>
            </a:r>
            <a:r>
              <a:rPr lang="en-US" dirty="0"/>
              <a:t> Earn value</a:t>
            </a:r>
            <a:r>
              <a:rPr lang="th-TH" dirty="0"/>
              <a:t> (</a:t>
            </a:r>
            <a:r>
              <a:rPr lang="en-US" dirty="0"/>
              <a:t>5</a:t>
            </a:r>
            <a:r>
              <a:rPr lang="th-TH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lvl="0">
                  <a:buClr>
                    <a:srgbClr val="549E39"/>
                  </a:buClr>
                </a:pPr>
                <a:r>
                  <a:rPr lang="en-US" b="1" dirty="0">
                    <a:solidFill>
                      <a:prstClr val="black"/>
                    </a:solidFill>
                  </a:rPr>
                  <a:t>BAC = ∑(</a:t>
                </a:r>
                <a:r>
                  <a:rPr lang="en-US" b="1" dirty="0" err="1">
                    <a:solidFill>
                      <a:prstClr val="black"/>
                    </a:solidFill>
                  </a:rPr>
                  <a:t>BCWS</a:t>
                </a:r>
                <a:r>
                  <a:rPr lang="en-US" b="1" baseline="-25000" dirty="0" err="1">
                    <a:solidFill>
                      <a:prstClr val="black"/>
                    </a:solidFill>
                  </a:rPr>
                  <a:t>k</a:t>
                </a:r>
                <a:r>
                  <a:rPr lang="en-US" b="1" dirty="0">
                    <a:solidFill>
                      <a:prstClr val="black"/>
                    </a:solidFill>
                  </a:rPr>
                  <a:t>)</a:t>
                </a:r>
              </a:p>
              <a:p>
                <a:pPr lvl="0">
                  <a:buClr>
                    <a:srgbClr val="549E39"/>
                  </a:buClr>
                </a:pPr>
                <a:r>
                  <a:rPr lang="en-US" b="1" dirty="0">
                    <a:solidFill>
                      <a:prstClr val="black"/>
                    </a:solidFill>
                  </a:rPr>
                  <a:t>SPI</a:t>
                </a:r>
                <a:r>
                  <a:rPr lang="th-TH" dirty="0">
                    <a:solidFill>
                      <a:prstClr val="black"/>
                    </a:solidFill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𝑩𝑪𝑾𝑷</m:t>
                        </m:r>
                      </m:num>
                      <m:den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𝑩𝑪𝑾𝑺</m:t>
                        </m:r>
                      </m:den>
                    </m:f>
                  </m:oMath>
                </a14:m>
                <a:endParaRPr lang="en-US" b="1" i="1" dirty="0">
                  <a:solidFill>
                    <a:prstClr val="black"/>
                  </a:solidFill>
                </a:endParaRPr>
              </a:p>
              <a:p>
                <a:pPr lvl="0">
                  <a:buClr>
                    <a:srgbClr val="549E39"/>
                  </a:buClr>
                </a:pPr>
                <a:r>
                  <a:rPr lang="en-US" b="1" dirty="0">
                    <a:solidFill>
                      <a:prstClr val="black"/>
                    </a:solidFill>
                  </a:rPr>
                  <a:t>SV = BCWP – BCWS</a:t>
                </a:r>
              </a:p>
              <a:p>
                <a:pPr lvl="0">
                  <a:buClr>
                    <a:srgbClr val="549E39"/>
                  </a:buClr>
                </a:pPr>
                <a:r>
                  <a:rPr lang="en-US" b="1" dirty="0">
                    <a:solidFill>
                      <a:prstClr val="black"/>
                    </a:solidFill>
                  </a:rPr>
                  <a:t>Percent scheduled complete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𝑩𝑪𝑾𝑺</m:t>
                        </m:r>
                      </m:num>
                      <m:den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𝑩𝑨𝑪</m:t>
                        </m:r>
                      </m:den>
                    </m:f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0">
                  <a:buClr>
                    <a:srgbClr val="549E39"/>
                  </a:buClr>
                </a:pPr>
                <a:r>
                  <a:rPr lang="en-US" b="1" dirty="0">
                    <a:solidFill>
                      <a:prstClr val="black"/>
                    </a:solidFill>
                  </a:rPr>
                  <a:t>Percent complete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𝑩𝑪𝑾𝑷</m:t>
                        </m:r>
                      </m:num>
                      <m:den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𝑩𝑨𝑪</m:t>
                        </m:r>
                      </m:den>
                    </m:f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lvl="0">
                  <a:buClr>
                    <a:srgbClr val="549E39"/>
                  </a:buClr>
                </a:pPr>
                <a:r>
                  <a:rPr lang="en-US" b="1" dirty="0">
                    <a:solidFill>
                      <a:prstClr val="black"/>
                    </a:solidFill>
                  </a:rPr>
                  <a:t>CV = BCWP – ACWP</a:t>
                </a:r>
              </a:p>
              <a:p>
                <a:pPr lvl="0">
                  <a:buClr>
                    <a:srgbClr val="549E39"/>
                  </a:buClr>
                </a:pPr>
                <a:r>
                  <a:rPr lang="en-US" b="1" dirty="0">
                    <a:solidFill>
                      <a:prstClr val="black"/>
                    </a:solidFill>
                  </a:rPr>
                  <a:t>CPI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𝑩𝑪𝑾𝑷</m:t>
                        </m:r>
                      </m:num>
                      <m:den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𝑨𝑪𝑾𝑷</m:t>
                        </m:r>
                      </m:den>
                    </m:f>
                  </m:oMath>
                </a14:m>
                <a:endParaRPr lang="th-TH" dirty="0">
                  <a:solidFill>
                    <a:prstClr val="black"/>
                  </a:solidFill>
                </a:endParaRPr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41" t="-123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114</a:t>
            </a:fld>
            <a:r>
              <a:rPr lang="th-TH" dirty="0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711111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รายชื่อมกุล 6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05583"/>
              </p:ext>
            </p:extLst>
          </p:nvPr>
        </p:nvGraphicFramePr>
        <p:xfrm>
          <a:off x="499114" y="1235495"/>
          <a:ext cx="8175566" cy="495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7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7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24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H SarabunPSK" pitchFamily="34" charset="-34"/>
                          <a:cs typeface="TH SarabunPSK" pitchFamily="34" charset="-34"/>
                        </a:rPr>
                        <a:t>Section</a:t>
                      </a:r>
                      <a:r>
                        <a:rPr lang="en-US" sz="2800" baseline="0" dirty="0">
                          <a:latin typeface="TH SarabunPSK" pitchFamily="34" charset="-34"/>
                          <a:cs typeface="TH SarabunPSK" pitchFamily="34" charset="-34"/>
                        </a:rPr>
                        <a:t> 2</a:t>
                      </a:r>
                      <a:endParaRPr lang="th-TH" sz="28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3869" marR="123869" marT="61934" marB="61934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8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3869" marR="123869" marT="61934" marB="619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459">
                <a:tc>
                  <a:txBody>
                    <a:bodyPr/>
                    <a:lstStyle/>
                    <a:p>
                      <a:r>
                        <a:rPr lang="th-TH" sz="2400" dirty="0"/>
                        <a:t>59160668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นิธิชัย แสวงสาย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tc>
                  <a:txBody>
                    <a:bodyPr/>
                    <a:lstStyle/>
                    <a:p>
                      <a:r>
                        <a:rPr lang="th-TH" sz="2400" dirty="0"/>
                        <a:t>59160449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วัชโรธร สมนึก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4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dirty="0"/>
                        <a:t>59160225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เศรษรบุตร หลวงสนาม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tc>
                  <a:txBody>
                    <a:bodyPr/>
                    <a:lstStyle/>
                    <a:p>
                      <a:r>
                        <a:rPr lang="th-TH" sz="2400" dirty="0"/>
                        <a:t>59160639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จักรกฤษณ์ ตุลย์ไตรรัตน์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459">
                <a:tc>
                  <a:txBody>
                    <a:bodyPr/>
                    <a:lstStyle/>
                    <a:p>
                      <a:r>
                        <a:rPr lang="th-TH" sz="2400" dirty="0"/>
                        <a:t>59161048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นางสาว รุจิรดา มีรอด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tc>
                  <a:txBody>
                    <a:bodyPr/>
                    <a:lstStyle/>
                    <a:p>
                      <a:r>
                        <a:rPr lang="th-TH" sz="2400" dirty="0"/>
                        <a:t>59160682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ระพีพัฒน์ จะแจ้ง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459">
                <a:tc>
                  <a:txBody>
                    <a:bodyPr/>
                    <a:lstStyle/>
                    <a:p>
                      <a:r>
                        <a:rPr lang="th-TH" sz="2400" dirty="0"/>
                        <a:t>59161218</a:t>
                      </a:r>
                      <a:r>
                        <a:rPr lang="th-TH" sz="2400" baseline="0" dirty="0"/>
                        <a:t>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นางสาว ธัญชนก ถิ่นทวี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tc>
                  <a:txBody>
                    <a:bodyPr/>
                    <a:lstStyle/>
                    <a:p>
                      <a:r>
                        <a:rPr lang="th-TH" sz="2400" dirty="0"/>
                        <a:t>59160693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นางสาว ศศิวิมล ค้าขาย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459">
                <a:tc>
                  <a:txBody>
                    <a:bodyPr/>
                    <a:lstStyle/>
                    <a:p>
                      <a:r>
                        <a:rPr lang="th-TH" sz="2400" dirty="0"/>
                        <a:t>59160164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จุฑาธวัช ศตะกูรมะ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tc>
                  <a:txBody>
                    <a:bodyPr/>
                    <a:lstStyle/>
                    <a:p>
                      <a:r>
                        <a:rPr lang="th-TH" sz="2400" dirty="0"/>
                        <a:t>59160707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อธิพงศ์ บุญโกย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459">
                <a:tc>
                  <a:txBody>
                    <a:bodyPr/>
                    <a:lstStyle/>
                    <a:p>
                      <a:r>
                        <a:rPr lang="th-TH" sz="2400" dirty="0"/>
                        <a:t>59160654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ธนกร ศรีนิ่มนวล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tc>
                  <a:txBody>
                    <a:bodyPr/>
                    <a:lstStyle/>
                    <a:p>
                      <a:r>
                        <a:rPr lang="th-TH" sz="2400" dirty="0"/>
                        <a:t>59161011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ชนินทร์ อุทัยเภตรา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459">
                <a:tc>
                  <a:txBody>
                    <a:bodyPr/>
                    <a:lstStyle/>
                    <a:p>
                      <a:r>
                        <a:rPr lang="th-TH" sz="2400" dirty="0"/>
                        <a:t>59160410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เจษฎากร แซ่ล่อ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tc>
                  <a:txBody>
                    <a:bodyPr/>
                    <a:lstStyle/>
                    <a:p>
                      <a:r>
                        <a:rPr lang="th-TH" sz="2400" dirty="0"/>
                        <a:t>59161028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ธีรพงษ์ พลลาภ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459">
                <a:tc>
                  <a:txBody>
                    <a:bodyPr/>
                    <a:lstStyle/>
                    <a:p>
                      <a:r>
                        <a:rPr lang="th-TH" sz="2400" dirty="0"/>
                        <a:t>59160060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นางสาว ดุษฎี วรัญชิต 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tc>
                  <a:txBody>
                    <a:bodyPr/>
                    <a:lstStyle/>
                    <a:p>
                      <a:r>
                        <a:rPr lang="th-TH" sz="2400" dirty="0"/>
                        <a:t>59161233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นาาย ศรายุทธ สมหวัง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extLst>
                  <a:ext uri="{0D108BD9-81ED-4DB2-BD59-A6C34878D82A}">
                    <a16:rowId xmlns:a16="http://schemas.microsoft.com/office/drawing/2014/main" val="3098635320"/>
                  </a:ext>
                </a:extLst>
              </a:tr>
              <a:tr h="483459">
                <a:tc>
                  <a:txBody>
                    <a:bodyPr/>
                    <a:lstStyle/>
                    <a:p>
                      <a:r>
                        <a:rPr lang="th-TH" sz="2400" dirty="0"/>
                        <a:t>59160185  </a:t>
                      </a:r>
                      <a:r>
                        <a:rPr kumimoji="0" lang="th-TH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นาย ธีรัช นาคสุทธิ์</a:t>
                      </a:r>
                      <a:endParaRPr lang="th-TH" sz="2400" dirty="0"/>
                    </a:p>
                  </a:txBody>
                  <a:tcPr marL="123869" marR="123869" marT="61934" marB="61934"/>
                </a:tc>
                <a:tc>
                  <a:txBody>
                    <a:bodyPr/>
                    <a:lstStyle/>
                    <a:p>
                      <a:endParaRPr lang="th-TH" sz="2400" dirty="0"/>
                    </a:p>
                  </a:txBody>
                  <a:tcPr marL="123869" marR="123869" marT="61934" marB="61934"/>
                </a:tc>
                <a:extLst>
                  <a:ext uri="{0D108BD9-81ED-4DB2-BD59-A6C34878D82A}">
                    <a16:rowId xmlns:a16="http://schemas.microsoft.com/office/drawing/2014/main" val="1352255714"/>
                  </a:ext>
                </a:extLst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115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750354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บรรณานุกรม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/>
            <a:r>
              <a:rPr lang="en-US" dirty="0"/>
              <a:t>Roger S. Pressman. Software Engineering A Practitioner’s Approach, 7th edition (Chapter 26 &amp; Chapter 27) , McGraw-Hill Alternate Edition, ISBN 978-007-126782-3, 2010.</a:t>
            </a:r>
          </a:p>
          <a:p>
            <a:pPr marL="514350" indent="-514350"/>
            <a:endParaRPr lang="en-US" dirty="0"/>
          </a:p>
          <a:p>
            <a:pPr marL="514350" indent="-514350"/>
            <a:endParaRPr lang="en-US" dirty="0"/>
          </a:p>
          <a:p>
            <a:pPr marL="514350" indent="-514350"/>
            <a:endParaRPr lang="en-US" dirty="0"/>
          </a:p>
          <a:p>
            <a:pPr marL="514350" indent="-514350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116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230180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  <a:endParaRPr lang="th-TH" dirty="0"/>
          </a:p>
        </p:txBody>
      </p:sp>
      <p:graphicFrame>
        <p:nvGraphicFramePr>
          <p:cNvPr id="4" name="ตัวยึดเนื้อหา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780450"/>
              </p:ext>
            </p:extLst>
          </p:nvPr>
        </p:nvGraphicFramePr>
        <p:xfrm>
          <a:off x="457200" y="1600200"/>
          <a:ext cx="82296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2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Version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date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Editor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Description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1.0.0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11</a:t>
                      </a:r>
                      <a:r>
                        <a:rPr lang="th-TH" sz="2400" baseline="0" dirty="0">
                          <a:latin typeface="TH SarabunPSK" pitchFamily="34" charset="-34"/>
                          <a:cs typeface="TH SarabunPSK" pitchFamily="34" charset="-34"/>
                        </a:rPr>
                        <a:t> มีค</a:t>
                      </a:r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. </a:t>
                      </a:r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2558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นวลศรี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วางโครงสร้างของบท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1.1.0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 เมย. </a:t>
                      </a:r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2558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นวลศรี</a:t>
                      </a:r>
                    </a:p>
                    <a:p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นิสิตรหัส</a:t>
                      </a:r>
                      <a:r>
                        <a:rPr lang="th-TH" sz="2400" baseline="0" dirty="0">
                          <a:latin typeface="TH SarabunPSK" pitchFamily="34" charset="-34"/>
                          <a:cs typeface="TH SarabunPSK" pitchFamily="34" charset="-34"/>
                        </a:rPr>
                        <a:t> 57 </a:t>
                      </a:r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มกุล </a:t>
                      </a:r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7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แปลและเรียบเรียง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1.2.0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2559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รหัส</a:t>
                      </a:r>
                      <a:r>
                        <a:rPr lang="th-TH" sz="2400" baseline="0" dirty="0">
                          <a:latin typeface="TH SarabunPSK" pitchFamily="34" charset="-34"/>
                          <a:cs typeface="TH SarabunPSK" pitchFamily="34" charset="-34"/>
                        </a:rPr>
                        <a:t> 58</a:t>
                      </a:r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18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1.3.0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มีค. 2559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latin typeface="TH SarabunPSK" pitchFamily="34" charset="-34"/>
                          <a:cs typeface="TH SarabunPSK" pitchFamily="34" charset="-34"/>
                        </a:rPr>
                        <a:t>นิสิตรหัส 59 มกุล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884905"/>
                  </a:ext>
                </a:extLst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117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กระบวนการในการวางแผนโครงการ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project planning process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1975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กระบวนการในการวางแผนโครงการ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วัตถุประสงค์ของการวางแผนโครงการซอฟต์แวร์ คือ การให้กรอบการทำงาน ที่ช่วยให้ผู้ทำการประมาณการ ทรัพยากร ค่าใช้จ่าย และตารางเวลา รวมไปถึงทางออกของสถานการณ์ที่เลวร้ายต่างๆ ที่เกิดขึ้นเพื่อให้โครงการบรรลุเป้าหมายและได้ผลลัพธ์ที่สูง  </a:t>
            </a:r>
          </a:p>
          <a:p>
            <a:r>
              <a:rPr lang="th-TH" dirty="0"/>
              <a:t>ผู้จัดทำดำเนินการวางแผนโครงการตามกระบวนการวางแผนโครงการ</a:t>
            </a:r>
            <a:r>
              <a:rPr lang="en-US" dirty="0"/>
              <a:t> (Task set for project planning)</a:t>
            </a:r>
            <a:endParaRPr lang="th-TH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13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416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set for project planning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6152"/>
            <a:ext cx="4041648" cy="49377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dirty="0"/>
              <a:t>การประมาณการขอบเขตของโครงการ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/>
              <a:t>ระบุการศึกษาความเป็นไปได้ของโครงการ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/>
              <a:t>วิเคราะห์ความเสี่ยง (รายละเอียดมีในบทที่ 16)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/>
              <a:t>นิยามทรัพยากรที่ต้องใช้ ได้แก่</a:t>
            </a:r>
          </a:p>
          <a:p>
            <a:pPr marL="788670" lvl="1" indent="-514350">
              <a:buFont typeface="+mj-lt"/>
              <a:buAutoNum type="alphaLcParenR"/>
            </a:pPr>
            <a:r>
              <a:rPr lang="th-TH" dirty="0"/>
              <a:t>กำหนดพนักงานที่ต้องใช้ในโครงการ</a:t>
            </a:r>
          </a:p>
          <a:p>
            <a:pPr marL="788670" lvl="1" indent="-514350">
              <a:buFont typeface="+mj-lt"/>
              <a:buAutoNum type="alphaLcParenR"/>
            </a:pPr>
            <a:r>
              <a:rPr lang="th-TH" dirty="0"/>
              <a:t>กำหนดซอฟต์แวร์ที่สามารถนำกลับมาใช้ใหม่ได้ (</a:t>
            </a:r>
            <a:r>
              <a:rPr lang="en-US" dirty="0"/>
              <a:t>reusable software resources)</a:t>
            </a:r>
          </a:p>
          <a:p>
            <a:pPr marL="788670" lvl="1" indent="-514350">
              <a:buFont typeface="+mj-lt"/>
              <a:buAutoNum type="alphaLcParenR"/>
            </a:pPr>
            <a:r>
              <a:rPr lang="th-TH" dirty="0"/>
              <a:t>ระบุทรัพยากรแวดล้อมอื่นๆ </a:t>
            </a:r>
          </a:p>
          <a:p>
            <a:pPr marL="514350" indent="-514350">
              <a:buFont typeface="+mj-lt"/>
              <a:buAutoNum type="arabicPeriod"/>
            </a:pPr>
            <a:endParaRPr lang="th-TH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th-TH" dirty="0"/>
              <a:t>การประมาณการค่าใช้จ่ายและแรงงาน</a:t>
            </a:r>
          </a:p>
          <a:p>
            <a:pPr marL="788670" lvl="1" indent="-514350">
              <a:buFont typeface="+mj-lt"/>
              <a:buAutoNum type="alphaLcParenR"/>
            </a:pPr>
            <a:r>
              <a:rPr lang="th-TH" dirty="0"/>
              <a:t>แบ่งปัญหาหลักออกเป็นปัญหาย่อยๆ</a:t>
            </a:r>
          </a:p>
          <a:p>
            <a:pPr marL="788670" lvl="1" indent="-514350">
              <a:buFont typeface="+mj-lt"/>
              <a:buAutoNum type="alphaLcParenR"/>
            </a:pPr>
            <a:r>
              <a:rPr lang="th-TH" dirty="0"/>
              <a:t>สร้างการประมาณการอย่างน้อยสองแบบ โดยประมาณการจากขนาด ฟังก์ชันพอยท์ งานในกระบวนการ หรือจาก </a:t>
            </a:r>
            <a:r>
              <a:rPr lang="en-US" dirty="0"/>
              <a:t>Use-Case</a:t>
            </a:r>
          </a:p>
          <a:p>
            <a:pPr marL="788670" lvl="1" indent="-514350">
              <a:buFont typeface="+mj-lt"/>
              <a:buAutoNum type="alphaLcParenR"/>
            </a:pPr>
            <a:r>
              <a:rPr lang="th-TH" dirty="0"/>
              <a:t>ปรับแต่งการประมาณการให้เหมาะสม</a:t>
            </a:r>
            <a:endParaRPr lang="en-US" dirty="0"/>
          </a:p>
          <a:p>
            <a:pPr marL="514350" indent="-514350">
              <a:buFont typeface="+mj-lt"/>
              <a:buAutoNum type="arabicPeriod" startAt="5"/>
            </a:pPr>
            <a:r>
              <a:rPr lang="th-TH" dirty="0"/>
              <a:t>สร้างกำหนดการโครงการ</a:t>
            </a:r>
          </a:p>
          <a:p>
            <a:pPr marL="788670" lvl="1" indent="-514350">
              <a:buFont typeface="+mj-lt"/>
              <a:buAutoNum type="alphaLcParenR"/>
            </a:pPr>
            <a:r>
              <a:rPr lang="th-TH" dirty="0"/>
              <a:t>ประมาณการงานย่อย</a:t>
            </a:r>
          </a:p>
          <a:p>
            <a:pPr marL="788670" lvl="1" indent="-514350">
              <a:buFont typeface="+mj-lt"/>
              <a:buAutoNum type="alphaLcParenR"/>
            </a:pPr>
            <a:r>
              <a:rPr lang="th-TH" dirty="0"/>
              <a:t>นิยามเครือข่ายงานย่อย</a:t>
            </a:r>
          </a:p>
          <a:p>
            <a:pPr marL="788670" lvl="1" indent="-514350">
              <a:buFont typeface="+mj-lt"/>
              <a:buAutoNum type="alphaLcParenR"/>
            </a:pPr>
            <a:r>
              <a:rPr lang="th-TH" dirty="0"/>
              <a:t>สร้าง</a:t>
            </a:r>
            <a:r>
              <a:rPr lang="en-US" dirty="0"/>
              <a:t> Time-line chart</a:t>
            </a:r>
          </a:p>
          <a:p>
            <a:pPr marL="788670" lvl="1" indent="-514350">
              <a:buFont typeface="+mj-lt"/>
              <a:buAutoNum type="alphaLcParenR"/>
            </a:pPr>
            <a:r>
              <a:rPr lang="th-TH" dirty="0"/>
              <a:t>นิยามกลไกการติดตามงานในกำหนดการ</a:t>
            </a:r>
          </a:p>
          <a:p>
            <a:pPr marL="514350" indent="-514350">
              <a:buFont typeface="+mj-lt"/>
              <a:buAutoNum type="arabicPeriod" startAt="5"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68723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19200" y="4005064"/>
            <a:ext cx="6858000" cy="990600"/>
          </a:xfrm>
        </p:spPr>
        <p:txBody>
          <a:bodyPr>
            <a:noAutofit/>
          </a:bodyPr>
          <a:lstStyle/>
          <a:p>
            <a:r>
              <a:rPr lang="th-TH" sz="3700" dirty="0"/>
              <a:t>การศึกษาความเป็นไปได้และขอบเขตของซอฟต์แวร์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Software scope &amp; feasibility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037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การศึกษาความเป็นไปได้และขอบเขตของซอฟต์แวร์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อธิบายถึงขอบเขตการทำงานของซอฟต์แวร์และประสิทธิภาพของซอฟต์แวร์</a:t>
            </a:r>
          </a:p>
          <a:p>
            <a:r>
              <a:rPr lang="th-TH" dirty="0"/>
              <a:t>เมื่อส่งมอบซอฟต์แวร์ให้กับผู้ใช้ ซอฟต์แวร์จะมีประสิทธิภาพการทำงานภายใต้ขอบเขตและความเป็นไปได้ที่กำหนดไว้  ข้อจำกัด การเชื่อมต่อ และความน่าเชื่อถือ</a:t>
            </a:r>
          </a:p>
          <a:p>
            <a:r>
              <a:rPr lang="th-TH" dirty="0"/>
              <a:t>การกำหนดขอบเขตทำได้โดย</a:t>
            </a:r>
          </a:p>
          <a:p>
            <a:pPr lvl="1"/>
            <a:r>
              <a:rPr lang="th-TH" dirty="0"/>
              <a:t>เทคนิคการตกลงกับผู้มีส่วนได้ส่วนเสีย </a:t>
            </a:r>
            <a:r>
              <a:rPr lang="en-US" dirty="0"/>
              <a:t>(Stakeholder</a:t>
            </a:r>
            <a:r>
              <a:rPr lang="th-TH" dirty="0"/>
              <a:t>)</a:t>
            </a:r>
          </a:p>
          <a:p>
            <a:pPr lvl="1"/>
            <a:r>
              <a:rPr lang="th-TH" dirty="0"/>
              <a:t>เทคนิคการให้ผู้ใช้เป็นผู้พัฒนาชุดของ </a:t>
            </a:r>
            <a:r>
              <a:rPr lang="en-US" dirty="0"/>
              <a:t>Use-Case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16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1325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/>
              <a:t>ทรัพยากรต่างๆ ที่เกี่ยวข้อง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8749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ทรัพยากรต่างๆ ที่เกี่ยวข้อง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การประมาณการความต้องการทรัพยากรเป็นส่วนช่วยให้การพัฒนาโครงการซอฟต์แวร์สำเร็จ การประมาณการจำเป็นต้องระบุสิ่งที่ต้องใช้ในการพัฒนาซอฟต์แวร์</a:t>
            </a:r>
          </a:p>
          <a:p>
            <a:r>
              <a:rPr lang="th-TH" dirty="0"/>
              <a:t>มี 3 องค์ประกอบที่สำคัญดังนี้</a:t>
            </a:r>
            <a:endParaRPr lang="en-US" dirty="0"/>
          </a:p>
          <a:p>
            <a:pPr lvl="1"/>
            <a:r>
              <a:rPr lang="en-US" dirty="0"/>
              <a:t>People</a:t>
            </a:r>
            <a:r>
              <a:rPr lang="th-TH" dirty="0"/>
              <a:t> </a:t>
            </a:r>
            <a:r>
              <a:rPr lang="en-US" dirty="0"/>
              <a:t>: </a:t>
            </a:r>
            <a:r>
              <a:rPr lang="th-TH" dirty="0"/>
              <a:t>มนุษย์ </a:t>
            </a:r>
          </a:p>
          <a:p>
            <a:pPr lvl="1"/>
            <a:r>
              <a:rPr lang="en-US" dirty="0"/>
              <a:t>Reusable software</a:t>
            </a:r>
            <a:r>
              <a:rPr lang="th-TH" dirty="0"/>
              <a:t> </a:t>
            </a:r>
            <a:r>
              <a:rPr lang="en-US" dirty="0"/>
              <a:t>: </a:t>
            </a:r>
            <a:r>
              <a:rPr lang="th-TH" dirty="0"/>
              <a:t>การนำซอฟต์แวร์กลับมาใช้ใหม่</a:t>
            </a:r>
            <a:r>
              <a:rPr lang="en-US" dirty="0"/>
              <a:t> </a:t>
            </a:r>
            <a:endParaRPr lang="th-TH" dirty="0"/>
          </a:p>
          <a:p>
            <a:pPr lvl="1"/>
            <a:r>
              <a:rPr lang="en-US" dirty="0"/>
              <a:t>Environment : </a:t>
            </a:r>
            <a:r>
              <a:rPr lang="th-TH" dirty="0"/>
              <a:t>สภาพแวดล้อม</a:t>
            </a:r>
            <a:r>
              <a:rPr lang="en-US" dirty="0"/>
              <a:t>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18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3003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ภาพที่ 15-1 ทรัพยากรต่างๆ ที่เกี่ยวข้องกับโครงการ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96754"/>
            <a:ext cx="5256584" cy="4799489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19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6319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ยึดข้อความ 4"/>
          <p:cNvSpPr>
            <a:spLocks noGrp="1"/>
          </p:cNvSpPr>
          <p:nvPr>
            <p:ph type="body" idx="1"/>
          </p:nvPr>
        </p:nvSpPr>
        <p:spPr>
          <a:xfrm>
            <a:off x="457200" y="332656"/>
            <a:ext cx="8075240" cy="685800"/>
          </a:xfrm>
        </p:spPr>
        <p:txBody>
          <a:bodyPr/>
          <a:lstStyle/>
          <a:p>
            <a:pPr algn="ctr"/>
            <a:r>
              <a:rPr lang="th-TH" sz="4400" dirty="0">
                <a:solidFill>
                  <a:schemeClr val="tx2"/>
                </a:solidFill>
              </a:rPr>
              <a:t>เนื้อหา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2"/>
          </p:nvPr>
        </p:nvSpPr>
        <p:spPr>
          <a:xfrm>
            <a:off x="457200" y="1196752"/>
            <a:ext cx="4038600" cy="4975448"/>
          </a:xfrm>
        </p:spPr>
        <p:txBody>
          <a:bodyPr>
            <a:normAutofit lnSpcReduction="10000"/>
          </a:bodyPr>
          <a:lstStyle/>
          <a:p>
            <a:r>
              <a:rPr lang="th-TH" dirty="0"/>
              <a:t>ข้อสังเกตของการประมาณการ</a:t>
            </a:r>
          </a:p>
          <a:p>
            <a:r>
              <a:rPr lang="th-TH" dirty="0"/>
              <a:t>กระบวนการในการวางแผนโครงการ</a:t>
            </a:r>
          </a:p>
          <a:p>
            <a:r>
              <a:rPr lang="th-TH" dirty="0"/>
              <a:t>การศึกษาความเป็นไปได้และขอบเขตของซอฟต์แวร์</a:t>
            </a:r>
          </a:p>
          <a:p>
            <a:r>
              <a:rPr lang="th-TH" dirty="0"/>
              <a:t>ทรัพยากรต่างๆ ที่เกี่ยวข้อง</a:t>
            </a:r>
          </a:p>
          <a:p>
            <a:r>
              <a:rPr lang="th-TH" dirty="0"/>
              <a:t>การประมาณการโครงการซอฟต์แวร์</a:t>
            </a:r>
          </a:p>
          <a:p>
            <a:r>
              <a:rPr lang="th-TH" dirty="0"/>
              <a:t>การแบ่งองค์ประกอบของเทคนิคการประมาณการ</a:t>
            </a:r>
          </a:p>
          <a:p>
            <a:r>
              <a:rPr lang="th-TH" dirty="0"/>
              <a:t>แบบจำลองการประมาณการ</a:t>
            </a:r>
          </a:p>
          <a:p>
            <a:r>
              <a:rPr lang="th-TH" dirty="0"/>
              <a:t>เทคนิคการประมาณการ</a:t>
            </a:r>
          </a:p>
          <a:p>
            <a:r>
              <a:rPr lang="th-TH" dirty="0"/>
              <a:t>การตัดสินใจในการเลือก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th-TH" dirty="0"/>
          </a:p>
          <a:p>
            <a:endParaRPr lang="en-US" dirty="0"/>
          </a:p>
          <a:p>
            <a:endParaRPr lang="th-TH" dirty="0"/>
          </a:p>
          <a:p>
            <a:endParaRPr lang="th-TH" dirty="0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4"/>
          </p:nvPr>
        </p:nvSpPr>
        <p:spPr>
          <a:xfrm>
            <a:off x="4648200" y="1196752"/>
            <a:ext cx="4038600" cy="4975448"/>
          </a:xfrm>
        </p:spPr>
        <p:txBody>
          <a:bodyPr>
            <a:normAutofit/>
          </a:bodyPr>
          <a:lstStyle/>
          <a:p>
            <a:r>
              <a:rPr lang="th-TH" dirty="0"/>
              <a:t>ความรู้พื้นฐานเกี่ยวกับกำหนดการ</a:t>
            </a:r>
          </a:p>
          <a:p>
            <a:r>
              <a:rPr lang="th-TH" dirty="0"/>
              <a:t>กำหนดการโครงการ</a:t>
            </a:r>
          </a:p>
          <a:p>
            <a:r>
              <a:rPr lang="th-TH" dirty="0"/>
              <a:t>งานที่เกี่ยวข้องในโครงการซอฟต์แวร์</a:t>
            </a:r>
          </a:p>
          <a:p>
            <a:r>
              <a:rPr lang="th-TH" dirty="0"/>
              <a:t>การนิยามเครือข่ายงาน</a:t>
            </a:r>
          </a:p>
          <a:p>
            <a:r>
              <a:rPr lang="th-TH" dirty="0"/>
              <a:t>กำหนดการ</a:t>
            </a:r>
          </a:p>
          <a:p>
            <a:r>
              <a:rPr lang="th-TH" dirty="0"/>
              <a:t>การวิเคราะห์</a:t>
            </a:r>
            <a:r>
              <a:rPr lang="en-US" dirty="0"/>
              <a:t> Earn value</a:t>
            </a:r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775376" y="6356350"/>
            <a:ext cx="1981200" cy="365760"/>
          </a:xfrm>
        </p:spPr>
        <p:txBody>
          <a:bodyPr/>
          <a:lstStyle/>
          <a:p>
            <a:fld id="{B30416DB-4FAF-4E66-BD55-FF9EEF0B8504}" type="slidenum">
              <a:rPr lang="th-TH" smtClean="0"/>
              <a:pPr/>
              <a:t>2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ทรัพยากรมนุษย์ </a:t>
            </a:r>
            <a:r>
              <a:rPr lang="en-US" dirty="0"/>
              <a:t>(Human resources)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เริ่มต้นวางแผนโดยการประเมินขอบเขตซอฟต์แวร์และการเลือกทักษะของบุคคลที่จำเป็นในการดำเนินการพัฒนา  </a:t>
            </a:r>
          </a:p>
          <a:p>
            <a:r>
              <a:rPr lang="th-TH" dirty="0"/>
              <a:t>สำหรับโครงการที่ค่อนข้างเล็กบุคคลเดียวอาจดำเนินงานทำโครงการทั้งหมด สำหรับโครงการขนาดใหญ่ ทีมซอฟต์แวร์อาจจะแบ่งงานตามทักษะความถนัดของแต่ละบุคคล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20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46188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>
            <a:noAutofit/>
          </a:bodyPr>
          <a:lstStyle/>
          <a:p>
            <a:r>
              <a:rPr lang="th-TH" dirty="0"/>
              <a:t>ทรัพยากรซอฟต์แวร์ที่นำมาใช้ซ้ำได้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(Reusable Software resources)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8590"/>
            <a:ext cx="8229600" cy="4937760"/>
          </a:xfrm>
        </p:spPr>
        <p:txBody>
          <a:bodyPr/>
          <a:lstStyle/>
          <a:p>
            <a:r>
              <a:rPr lang="th-TH" dirty="0"/>
              <a:t>องค์ประกอบที่สำคัญของวิศวกรรมซอฟต์แวร์คือการเน้นการนำซอฟต์แวร์กลับมาใช้ใหม่ โดยจะมี 4 องค์ประกอบ ได้แก่ </a:t>
            </a:r>
          </a:p>
          <a:p>
            <a:pPr lvl="1"/>
            <a:r>
              <a:rPr lang="en-US" dirty="0"/>
              <a:t>COTS (Component</a:t>
            </a:r>
            <a:r>
              <a:rPr lang="th-TH" dirty="0"/>
              <a:t> </a:t>
            </a:r>
            <a:r>
              <a:rPr lang="en-US" dirty="0"/>
              <a:t>Off-The-Shelf)</a:t>
            </a:r>
            <a:r>
              <a:rPr lang="th-TH" dirty="0"/>
              <a:t> </a:t>
            </a:r>
            <a:r>
              <a:rPr lang="en-US" dirty="0"/>
              <a:t>:</a:t>
            </a:r>
            <a:r>
              <a:rPr lang="th-TH" dirty="0"/>
              <a:t> ซอฟต์แวร์สำเร็จที่สามารถหาซื้อได้</a:t>
            </a:r>
          </a:p>
          <a:p>
            <a:pPr lvl="1"/>
            <a:r>
              <a:rPr lang="en-US" dirty="0"/>
              <a:t>Full-experience components : </a:t>
            </a:r>
            <a:r>
              <a:rPr lang="th-TH" dirty="0"/>
              <a:t>การนำซอฟต์แวร์ที่มีความคล้ายคลึงกันกับโครงการที่เคยทำผ่านมาแล้วมาใช้ใหม่</a:t>
            </a:r>
          </a:p>
          <a:p>
            <a:pPr lvl="1"/>
            <a:r>
              <a:rPr lang="en-US" dirty="0"/>
              <a:t>Part-experience components : </a:t>
            </a:r>
            <a:r>
              <a:rPr lang="th-TH" dirty="0"/>
              <a:t>การนำโมดูลบางส่วนที่เคยทำมาแล้วกลับมาใช้ใหม่</a:t>
            </a:r>
          </a:p>
          <a:p>
            <a:pPr lvl="1"/>
            <a:r>
              <a:rPr lang="en-US" dirty="0"/>
              <a:t>New components : </a:t>
            </a:r>
            <a:r>
              <a:rPr lang="th-TH" dirty="0"/>
              <a:t>การสร้างส่วนประกอบใหม่ขึ้นมา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21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046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ทรัพยากรสิ่งแวดล้อม</a:t>
            </a:r>
            <a:r>
              <a:rPr lang="en-US" dirty="0"/>
              <a:t> (Environmental resources)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สิ่งแวดล้อมที่สนับสนุนโครงการซอฟต์แวร์ หรือเรียกว่า </a:t>
            </a:r>
            <a:r>
              <a:rPr lang="en-US" dirty="0"/>
              <a:t>Software Engineering Environmental (SEE) </a:t>
            </a:r>
            <a:r>
              <a:rPr lang="th-TH" dirty="0"/>
              <a:t>ซึ่งอาจจะเกี่ยวข้องกับ </a:t>
            </a:r>
            <a:r>
              <a:rPr lang="en-US" dirty="0"/>
              <a:t>Hardware </a:t>
            </a:r>
            <a:r>
              <a:rPr lang="th-TH" dirty="0"/>
              <a:t>และ </a:t>
            </a:r>
            <a:r>
              <a:rPr lang="en-US" dirty="0"/>
              <a:t>Software </a:t>
            </a:r>
            <a:r>
              <a:rPr lang="th-TH" dirty="0"/>
              <a:t>ที่ใช้ในการทำโครงการ </a:t>
            </a:r>
            <a:endParaRPr lang="en-US" dirty="0"/>
          </a:p>
          <a:p>
            <a:r>
              <a:rPr lang="en-US" dirty="0"/>
              <a:t>Hardware </a:t>
            </a:r>
            <a:r>
              <a:rPr lang="th-TH" dirty="0"/>
              <a:t>เป็นส่วนที่สนับสนุนหรือเป็นเครื่องมือที่ทำให้</a:t>
            </a:r>
            <a:r>
              <a:rPr lang="en-US" dirty="0"/>
              <a:t> Software</a:t>
            </a:r>
            <a:r>
              <a:rPr lang="th-TH" dirty="0"/>
              <a:t> ทำงานได้ ดังนั้น</a:t>
            </a:r>
            <a:r>
              <a:rPr lang="en-US" dirty="0"/>
              <a:t> Software</a:t>
            </a:r>
            <a:r>
              <a:rPr lang="th-TH" dirty="0"/>
              <a:t> ที่ถูกพัฒนาขึ้นจะถูก </a:t>
            </a:r>
            <a:r>
              <a:rPr lang="en-US" dirty="0"/>
              <a:t>Run </a:t>
            </a:r>
            <a:r>
              <a:rPr lang="th-TH" dirty="0"/>
              <a:t>ภายใต้ </a:t>
            </a:r>
            <a:r>
              <a:rPr lang="en-US" dirty="0"/>
              <a:t>Hardware </a:t>
            </a:r>
            <a:r>
              <a:rPr lang="th-TH" dirty="0"/>
              <a:t>หรือ </a:t>
            </a:r>
            <a:r>
              <a:rPr lang="en-US" dirty="0"/>
              <a:t>Software </a:t>
            </a:r>
            <a:r>
              <a:rPr lang="th-TH" dirty="0"/>
              <a:t>ที่ถูกกำหนดหรือรองรับ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22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5880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การประมาณการโครงการซอฟต์แวร์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Software project estimation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3202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การประมาณการโครงการซอฟต์แวร์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การกำหนดโครงการจะสร้างความน่าเชื่อถือให้กับโครงการซอฟต์แวร์  โดยสิ่งที่เกิดขึ้นกับการประมาณการ มีดังนี้</a:t>
            </a:r>
            <a:endParaRPr lang="en-US" dirty="0"/>
          </a:p>
          <a:p>
            <a:pPr lvl="1"/>
            <a:r>
              <a:rPr lang="th-TH" dirty="0"/>
              <a:t>การประมาณการล่าช้าและส่งผลให้โครงการช้าไปด้วย</a:t>
            </a:r>
            <a:endParaRPr lang="en-US" dirty="0"/>
          </a:p>
          <a:p>
            <a:pPr lvl="1"/>
            <a:r>
              <a:rPr lang="th-TH" dirty="0"/>
              <a:t>พื้นฐานของการประมาณการบนโครงการที่เหมือนกันจะมีความไม่แน่นอน</a:t>
            </a:r>
            <a:endParaRPr lang="en-US" dirty="0"/>
          </a:p>
          <a:p>
            <a:pPr lvl="1"/>
            <a:r>
              <a:rPr lang="th-TH" dirty="0"/>
              <a:t>ใช้เทคนิคการจำแนกผลิตผลลัพธ์โครงการ และการประมาณการโครงการ</a:t>
            </a:r>
            <a:endParaRPr lang="en-US" dirty="0"/>
          </a:p>
          <a:p>
            <a:pPr lvl="1"/>
            <a:r>
              <a:rPr lang="th-TH" dirty="0"/>
              <a:t>ใช้ตั้งแต่หนึ่งแบบจำลองขึ้นไป ในการประมาณการราคาซอฟต์แวร์และแรงงาน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24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0285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4005064"/>
            <a:ext cx="7393632" cy="990600"/>
          </a:xfrm>
        </p:spPr>
        <p:txBody>
          <a:bodyPr>
            <a:noAutofit/>
          </a:bodyPr>
          <a:lstStyle/>
          <a:p>
            <a:r>
              <a:rPr lang="th-TH" sz="3600" dirty="0"/>
              <a:t>การแบ่งองค์ประกอบของเทคนิคการประมาณการ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63216" y="5127848"/>
            <a:ext cx="6858000" cy="533400"/>
          </a:xfrm>
        </p:spPr>
        <p:txBody>
          <a:bodyPr/>
          <a:lstStyle/>
          <a:p>
            <a:r>
              <a:rPr lang="en-US" dirty="0"/>
              <a:t>Decomposition techniques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1352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การแบ่งองค์ประกอบของเทคนิคการประมาณการ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การประมาณการโครงการซอฟต์แวร์เป็นรูปแบบการแก้ไขปัญหา และในกรณีส่วนใหญ่ปัญหาที่จะถูกแก้ไขคือ ค่าใช้จ่ายในการพัฒนา และการประมาณการแรงงานของโครงการซอฟต์แวร์มักมีความซับซ้อนอย่างมากต่อการพิจารณาในขั้นตอนเดียวจึงต้องมีการแบ่งปัญหาออกเป็นกลุ่มย่อยๆ เพื่อให้ง่ายต่อการแก้ไขปัญหา</a:t>
            </a:r>
            <a:endParaRPr lang="en-US" b="1" dirty="0"/>
          </a:p>
          <a:p>
            <a:pPr lvl="1"/>
            <a:endParaRPr lang="th-TH" b="1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26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88649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การแบ่งองค์ประกอบของเทคนิคการประมาณการ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th-TH" b="1" dirty="0"/>
              <a:t>องค์ประกอบของเทคนิคการประมาณการมีดังนี้</a:t>
            </a:r>
          </a:p>
          <a:p>
            <a:pPr lvl="1"/>
            <a:r>
              <a:rPr lang="en-US" dirty="0"/>
              <a:t>Software sizing : </a:t>
            </a:r>
            <a:r>
              <a:rPr lang="th-TH" dirty="0"/>
              <a:t>ขนาดของซอฟต์แวร์ </a:t>
            </a:r>
          </a:p>
          <a:p>
            <a:pPr lvl="1"/>
            <a:r>
              <a:rPr lang="en-US" dirty="0"/>
              <a:t>Problem-based estimation</a:t>
            </a:r>
            <a:r>
              <a:rPr lang="th-TH" dirty="0"/>
              <a:t> </a:t>
            </a:r>
            <a:r>
              <a:rPr lang="en-US" dirty="0"/>
              <a:t>: </a:t>
            </a:r>
            <a:r>
              <a:rPr lang="th-TH" dirty="0"/>
              <a:t>การประมาณการโดยใช้ขนาดของปัญหา</a:t>
            </a:r>
          </a:p>
          <a:p>
            <a:pPr lvl="1"/>
            <a:r>
              <a:rPr lang="en-US" dirty="0"/>
              <a:t>An Example of LOC-based estimation :</a:t>
            </a:r>
            <a:r>
              <a:rPr lang="th-TH" dirty="0"/>
              <a:t> ตัวอย่างของการประมาณการแบบ </a:t>
            </a:r>
            <a:r>
              <a:rPr lang="en-US" dirty="0"/>
              <a:t>LOC-based</a:t>
            </a:r>
            <a:endParaRPr lang="th-TH" dirty="0"/>
          </a:p>
          <a:p>
            <a:pPr lvl="1"/>
            <a:r>
              <a:rPr lang="en-US" dirty="0"/>
              <a:t>An Example of FP-based estimation :</a:t>
            </a:r>
            <a:r>
              <a:rPr lang="th-TH" dirty="0"/>
              <a:t> ตัวอย่างการประมาณการแบบ </a:t>
            </a:r>
            <a:r>
              <a:rPr lang="en-US" dirty="0"/>
              <a:t>FP-based</a:t>
            </a:r>
          </a:p>
          <a:p>
            <a:pPr lvl="1"/>
            <a:r>
              <a:rPr lang="en-US" dirty="0"/>
              <a:t>Process-based estimation</a:t>
            </a:r>
            <a:r>
              <a:rPr lang="th-TH" dirty="0"/>
              <a:t> </a:t>
            </a:r>
            <a:r>
              <a:rPr lang="en-US" dirty="0"/>
              <a:t>: </a:t>
            </a:r>
            <a:r>
              <a:rPr lang="th-TH" dirty="0"/>
              <a:t>การประมาณการโดยใช้</a:t>
            </a:r>
            <a:r>
              <a:rPr lang="en-US" dirty="0"/>
              <a:t> Process-based</a:t>
            </a:r>
          </a:p>
          <a:p>
            <a:pPr lvl="1"/>
            <a:r>
              <a:rPr lang="en-US" dirty="0"/>
              <a:t>An Example of Process-based estimation : </a:t>
            </a:r>
            <a:r>
              <a:rPr lang="th-TH" dirty="0"/>
              <a:t>ตัวอย่างของการประมาณการด้วย</a:t>
            </a:r>
            <a:r>
              <a:rPr lang="en-US" dirty="0"/>
              <a:t> Process-based</a:t>
            </a:r>
          </a:p>
          <a:p>
            <a:pPr lvl="1"/>
            <a:r>
              <a:rPr lang="en-US" dirty="0"/>
              <a:t>Process-based estimation with Use-Cases : </a:t>
            </a:r>
            <a:r>
              <a:rPr lang="th-TH" dirty="0"/>
              <a:t>การประมาณการด้วย </a:t>
            </a:r>
            <a:r>
              <a:rPr lang="en-US" dirty="0"/>
              <a:t>Use Cases</a:t>
            </a:r>
          </a:p>
          <a:p>
            <a:pPr lvl="1"/>
            <a:r>
              <a:rPr lang="en-US" dirty="0"/>
              <a:t>An Example of Use-Case-based estimation : </a:t>
            </a:r>
            <a:r>
              <a:rPr lang="th-TH" dirty="0"/>
              <a:t>ตัวอย่างของการประมาณการด้วย</a:t>
            </a:r>
            <a:r>
              <a:rPr lang="en-US" dirty="0"/>
              <a:t> Use-Case-based</a:t>
            </a:r>
          </a:p>
          <a:p>
            <a:pPr lvl="1"/>
            <a:r>
              <a:rPr lang="en-US" dirty="0"/>
              <a:t>Reconciling estimates </a:t>
            </a:r>
          </a:p>
          <a:p>
            <a:pPr lvl="1"/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27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36225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ขนาดของซอฟต์แวร์ (</a:t>
            </a:r>
            <a:r>
              <a:rPr lang="en-US" dirty="0"/>
              <a:t>Software sizing)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การวัดขนาดของซอฟต์แวร์มีวัตถุประสงค์เพื่อชี้ให้เห็นถึงคุณภาพของผลิตภัณฑ์ </a:t>
            </a:r>
          </a:p>
          <a:p>
            <a:pPr marL="0" indent="0">
              <a:buNone/>
            </a:pPr>
            <a:r>
              <a:rPr lang="th-TH" dirty="0"/>
              <a:t>	</a:t>
            </a:r>
            <a:r>
              <a:rPr lang="th-TH" dirty="0">
                <a:solidFill>
                  <a:schemeClr val="tx2"/>
                </a:solidFill>
              </a:rPr>
              <a:t>1. เพื่อประเมินผลที่เกิดจากบุคลากรผู้ทำการผลิต </a:t>
            </a:r>
          </a:p>
          <a:p>
            <a:pPr marL="0" indent="0">
              <a:buNone/>
            </a:pPr>
            <a:r>
              <a:rPr lang="th-TH" dirty="0">
                <a:solidFill>
                  <a:schemeClr val="tx2"/>
                </a:solidFill>
              </a:rPr>
              <a:t>	2. เพื่อคาดคะเนผลกำไร </a:t>
            </a:r>
          </a:p>
          <a:p>
            <a:pPr marL="0" indent="0">
              <a:buNone/>
            </a:pPr>
            <a:r>
              <a:rPr lang="th-TH" dirty="0">
                <a:solidFill>
                  <a:schemeClr val="tx2"/>
                </a:solidFill>
              </a:rPr>
              <a:t>	3. เพื่อจัดเตรียมแนวทางในการประเมิน </a:t>
            </a:r>
          </a:p>
          <a:p>
            <a:pPr marL="0" indent="0">
              <a:buNone/>
            </a:pPr>
            <a:r>
              <a:rPr lang="th-TH" dirty="0">
                <a:solidFill>
                  <a:schemeClr val="tx2"/>
                </a:solidFill>
              </a:rPr>
              <a:t>	4. เพื่อจัดสรรเครื่องมือและอุปกรณ์ต่างๆในการพัฒนา</a:t>
            </a:r>
          </a:p>
          <a:p>
            <a:r>
              <a:rPr lang="th-TH" dirty="0"/>
              <a:t>การประมาณการขนาดของซอฟต์แวร์จะสำเร็จได้ต้องมาจากการประมาณการโครงการที่ดีเท่านั้น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28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69984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ขนาดของซอฟต์แวร์ </a:t>
            </a:r>
            <a:r>
              <a:rPr lang="en-US" dirty="0"/>
              <a:t>(2)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b="1" dirty="0"/>
              <a:t>เครื่องมือในการวัดขนาดของซอฟต์แวร์</a:t>
            </a:r>
          </a:p>
          <a:p>
            <a:pPr marL="274320" lvl="1" indent="0">
              <a:buNone/>
            </a:pPr>
            <a:r>
              <a:rPr lang="th-TH" dirty="0"/>
              <a:t>1.  วิธีโดยตรง  </a:t>
            </a:r>
            <a:r>
              <a:rPr lang="en-US" dirty="0"/>
              <a:t>:</a:t>
            </a:r>
            <a:r>
              <a:rPr lang="th-TH" dirty="0"/>
              <a:t> </a:t>
            </a:r>
            <a:r>
              <a:rPr lang="en-US" dirty="0"/>
              <a:t>Line of code (LOC)</a:t>
            </a:r>
            <a:endParaRPr lang="th-TH" dirty="0">
              <a:solidFill>
                <a:srgbClr val="FF0000"/>
              </a:solidFill>
            </a:endParaRPr>
          </a:p>
          <a:p>
            <a:pPr marL="274320" lvl="1" indent="0">
              <a:buNone/>
            </a:pPr>
            <a:r>
              <a:rPr lang="th-TH" dirty="0"/>
              <a:t>2.  วิธีโดยอ้อม </a:t>
            </a:r>
            <a:r>
              <a:rPr lang="en-US" dirty="0"/>
              <a:t>:</a:t>
            </a:r>
            <a:r>
              <a:rPr lang="th-TH" dirty="0"/>
              <a:t> </a:t>
            </a:r>
            <a:r>
              <a:rPr lang="en-US" dirty="0"/>
              <a:t>Function points (FP)  </a:t>
            </a:r>
            <a:endParaRPr lang="th-TH" b="1" dirty="0"/>
          </a:p>
          <a:p>
            <a:r>
              <a:rPr lang="th-TH" b="1" dirty="0"/>
              <a:t>วิธีที่แตกต่างกันในการวัดขนาดของปัญหา</a:t>
            </a:r>
            <a:endParaRPr lang="en-US" dirty="0"/>
          </a:p>
          <a:p>
            <a:pPr lvl="1"/>
            <a:r>
              <a:rPr lang="en-US" b="1" dirty="0"/>
              <a:t>Fuzzy logic sizing : </a:t>
            </a:r>
            <a:r>
              <a:rPr lang="th-TH" dirty="0"/>
              <a:t>เป็นตรรกะที่สามารถวัดได้ แต่มีผลลัพธ์ที่ออกมาไม่แน่นอน โดยใช้เหตุผลการประมาณการเป็นหลักสำคัญ</a:t>
            </a:r>
          </a:p>
          <a:p>
            <a:pPr lvl="1"/>
            <a:r>
              <a:rPr lang="en-US" b="1" dirty="0"/>
              <a:t>Function point  sizing</a:t>
            </a:r>
            <a:r>
              <a:rPr lang="en-US" dirty="0"/>
              <a:t> :</a:t>
            </a:r>
            <a:r>
              <a:rPr lang="th-TH" dirty="0"/>
              <a:t> เป็นวิธีวัดที่ใช้วัดจำนวน </a:t>
            </a:r>
            <a:r>
              <a:rPr lang="en-US" dirty="0"/>
              <a:t>Functions</a:t>
            </a:r>
            <a:r>
              <a:rPr lang="th-TH" dirty="0"/>
              <a:t> โดยนักวางแผนจะนำวิธีนี้ไปใช้ในการพัฒนาการประมาณการ</a:t>
            </a:r>
          </a:p>
          <a:p>
            <a:pPr lvl="1"/>
            <a:r>
              <a:rPr lang="en-US" b="1" dirty="0"/>
              <a:t>Standard component  sizing</a:t>
            </a:r>
            <a:r>
              <a:rPr lang="en-US" dirty="0"/>
              <a:t> : </a:t>
            </a:r>
            <a:r>
              <a:rPr lang="th-TH" dirty="0"/>
              <a:t>เป็นเกณฑ์มาตรฐานการวัดขนาดของซอฟต์แวร์  โดยนำข้อมูลการประมาณการในอดีตมาเป็นเกณฑ์ในการวัดขนาดของซอฟต์แวร์</a:t>
            </a:r>
            <a:endParaRPr lang="en-US" dirty="0"/>
          </a:p>
          <a:p>
            <a:pPr lvl="1"/>
            <a:r>
              <a:rPr lang="en-US" b="1" dirty="0"/>
              <a:t>Change sizing  </a:t>
            </a:r>
            <a:r>
              <a:rPr lang="en-US" dirty="0"/>
              <a:t>: </a:t>
            </a:r>
            <a:r>
              <a:rPr lang="th-TH" dirty="0"/>
              <a:t>การเปลี่ยนขนาด จะใช้ก็ต่อเมื่อมีการแก้ไขซอฟต์แวร์ในบางส่วน</a:t>
            </a:r>
            <a:endParaRPr lang="en-US" dirty="0"/>
          </a:p>
          <a:p>
            <a:pPr lvl="1"/>
            <a:endParaRPr lang="en-US" b="1" dirty="0"/>
          </a:p>
          <a:p>
            <a:pPr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29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วัตถุประสงค์การเรียนรู้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เพื่อให้มีความรู้เกี่ยวกับการประมาณการ</a:t>
            </a:r>
          </a:p>
          <a:p>
            <a:r>
              <a:rPr lang="th-TH" dirty="0"/>
              <a:t>รู้จักกระบวนการในการวางแผนโครงการ</a:t>
            </a:r>
          </a:p>
          <a:p>
            <a:r>
              <a:rPr lang="th-TH" dirty="0"/>
              <a:t>มีความรู้เกี่ยวกับเทคนิคและแบบจำลองของการประมาณการโครงการซอฟต์แวร์</a:t>
            </a:r>
          </a:p>
          <a:p>
            <a:r>
              <a:rPr lang="th-TH" dirty="0"/>
              <a:t>เข้าใจเกี่ยวกับแนวคิดของกำหนดการโครงการ</a:t>
            </a:r>
          </a:p>
          <a:p>
            <a:r>
              <a:rPr lang="th-TH" dirty="0"/>
              <a:t>รู้จักแผนภาพเครือข่ายงาน</a:t>
            </a:r>
          </a:p>
          <a:p>
            <a:r>
              <a:rPr lang="th-TH" dirty="0"/>
              <a:t>มีความรู้เกี่ยวกับการจัดทำกำหนดการโครงการ</a:t>
            </a:r>
          </a:p>
          <a:p>
            <a:r>
              <a:rPr lang="th-TH" dirty="0"/>
              <a:t>เข้าใจเกี่ยวกับการวิเคราะห์ </a:t>
            </a:r>
            <a:r>
              <a:rPr lang="en-US" dirty="0"/>
              <a:t>Earn value</a:t>
            </a:r>
            <a:endParaRPr lang="th-TH" dirty="0"/>
          </a:p>
          <a:p>
            <a:endParaRPr lang="en-US" dirty="0"/>
          </a:p>
          <a:p>
            <a:endParaRPr lang="en-US" dirty="0"/>
          </a:p>
          <a:p>
            <a:endParaRPr lang="th-TH" dirty="0"/>
          </a:p>
          <a:p>
            <a:endParaRPr lang="en-US" dirty="0"/>
          </a:p>
          <a:p>
            <a:endParaRPr lang="th-TH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3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4572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16360"/>
          </a:xfrm>
        </p:spPr>
        <p:txBody>
          <a:bodyPr>
            <a:normAutofit fontScale="90000"/>
          </a:bodyPr>
          <a:lstStyle/>
          <a:p>
            <a:br>
              <a:rPr lang="th-TH" dirty="0"/>
            </a:br>
            <a:br>
              <a:rPr lang="th-TH" dirty="0"/>
            </a:br>
            <a:br>
              <a:rPr lang="th-TH" dirty="0"/>
            </a:br>
            <a:r>
              <a:rPr lang="th-TH" dirty="0"/>
              <a:t>การประมาณการโดยใช้ขนาดของปัญหา</a:t>
            </a:r>
            <a:br>
              <a:rPr lang="th-TH" dirty="0"/>
            </a:br>
            <a:r>
              <a:rPr lang="en-US" dirty="0"/>
              <a:t>(Problem-based estimation)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 (Line Of Code) </a:t>
            </a:r>
            <a:r>
              <a:rPr lang="th-TH" dirty="0"/>
              <a:t>และ </a:t>
            </a:r>
            <a:r>
              <a:rPr lang="en-US" dirty="0"/>
              <a:t>FP (Function Point) </a:t>
            </a:r>
            <a:r>
              <a:rPr lang="th-TH" dirty="0"/>
              <a:t>ถูกนำมาใช้ในระหว่างการประเมินหรือการประมาณการโครงการซอฟต์แวร์ ดังนี้</a:t>
            </a:r>
            <a:endParaRPr lang="en-US" dirty="0"/>
          </a:p>
          <a:p>
            <a:pPr lvl="1"/>
            <a:r>
              <a:rPr lang="th-TH" dirty="0"/>
              <a:t>เป็นตัวแปรการประมาณค่า </a:t>
            </a:r>
            <a:r>
              <a:rPr lang="en-US" dirty="0"/>
              <a:t>“</a:t>
            </a:r>
            <a:r>
              <a:rPr lang="th-TH" dirty="0"/>
              <a:t>ขนาด</a:t>
            </a:r>
            <a:r>
              <a:rPr lang="en-US" dirty="0"/>
              <a:t>”</a:t>
            </a:r>
            <a:r>
              <a:rPr lang="th-TH" dirty="0"/>
              <a:t> แต่ละองค์ประกอบของซอฟต์แวร์</a:t>
            </a:r>
            <a:endParaRPr lang="en-US" dirty="0"/>
          </a:p>
          <a:p>
            <a:pPr lvl="1"/>
            <a:r>
              <a:rPr lang="th-TH" dirty="0"/>
              <a:t>เป็นตัวชี้วัดพื้นฐานที่ได้จากโครงการที่ผ่านมา นำมาใช้ในการประมาณค่าใช้จ่าย และประมาณการแรงงานที่ใช้ไป</a:t>
            </a:r>
          </a:p>
          <a:p>
            <a:pPr marL="274320" lvl="1" indent="0">
              <a:buNone/>
            </a:pPr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30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87289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ตัวอย่างของการประมาณการแบบ </a:t>
            </a:r>
            <a:r>
              <a:rPr lang="en-US" dirty="0"/>
              <a:t>LOC-based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จะพิจารณาจากซอฟต์แวร์ </a:t>
            </a:r>
            <a:r>
              <a:rPr lang="en-US" dirty="0"/>
              <a:t>CAD</a:t>
            </a:r>
            <a:r>
              <a:rPr lang="th-TH" dirty="0"/>
              <a:t> </a:t>
            </a:r>
            <a:r>
              <a:rPr lang="en-US" dirty="0"/>
              <a:t>(Computer  Aided  Design) </a:t>
            </a:r>
            <a:r>
              <a:rPr lang="th-TH" dirty="0"/>
              <a:t>ซึ่งเป็นซอฟต์แวร์ที่พัฒนาสำหรับการใช้งานคอมพิวเตอร์ช่วยออกแบบ</a:t>
            </a:r>
            <a:r>
              <a:rPr lang="en-US" dirty="0"/>
              <a:t> </a:t>
            </a:r>
            <a:endParaRPr lang="th-TH" dirty="0"/>
          </a:p>
          <a:p>
            <a:r>
              <a:rPr lang="th-TH" dirty="0"/>
              <a:t>มีการรับข้อมูล 2 มิติ และ 3 มิติ และมีการควบคุมระบบผ่าน </a:t>
            </a:r>
            <a:r>
              <a:rPr lang="en-US" dirty="0"/>
              <a:t>interface </a:t>
            </a:r>
            <a:endParaRPr lang="th-TH" dirty="0"/>
          </a:p>
          <a:p>
            <a:r>
              <a:rPr lang="th-TH" dirty="0"/>
              <a:t>ซึ่งข้อมูลที่รับเข้ามาทั้งหมดนั้นจะเก็บไว้ใน ฐานข้อมูล </a:t>
            </a:r>
            <a:r>
              <a:rPr lang="en-US" dirty="0"/>
              <a:t>CAD </a:t>
            </a:r>
            <a:r>
              <a:rPr lang="th-TH" dirty="0"/>
              <a:t>ที่มีการวิเคราะห์ การออกแบบ เพื่อผลิตผลลัพธ์ออกมาตามที่ต้องการ 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31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49907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52400"/>
            <a:ext cx="8291264" cy="990600"/>
          </a:xfrm>
        </p:spPr>
        <p:txBody>
          <a:bodyPr>
            <a:normAutofit fontScale="90000"/>
          </a:bodyPr>
          <a:lstStyle/>
          <a:p>
            <a:r>
              <a:rPr lang="th-TH" dirty="0"/>
              <a:t>ตารางที่ 15-1 ตัวอย่างของการประมาณการแบบ </a:t>
            </a:r>
            <a:r>
              <a:rPr lang="en-US" dirty="0"/>
              <a:t>LOC-based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6" y="1412776"/>
            <a:ext cx="8237625" cy="4392488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32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24753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ตัวอย่างของการประมาณการแบบ </a:t>
            </a:r>
            <a:r>
              <a:rPr lang="en-US" dirty="0"/>
              <a:t>LOC-based</a:t>
            </a:r>
            <a:r>
              <a:rPr lang="th-TH" dirty="0"/>
              <a:t>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th-TH" dirty="0"/>
              </a:p>
              <a:p>
                <a:pPr marL="0" indent="0">
                  <a:buNone/>
                </a:pPr>
                <a:r>
                  <a:rPr lang="th-TH" dirty="0"/>
                  <a:t>		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𝑆𝑜𝑝𝑡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𝑆𝑝𝑒𝑠𝑠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  <a:p>
                <a:pPr lvl="1"/>
                <a:r>
                  <a:rPr lang="en-US" dirty="0"/>
                  <a:t>S 	     = Size </a:t>
                </a:r>
              </a:p>
              <a:p>
                <a:pPr lvl="1"/>
                <a:r>
                  <a:rPr lang="en-US" dirty="0" err="1"/>
                  <a:t>Sopt</a:t>
                </a:r>
                <a:r>
                  <a:rPr lang="en-US" dirty="0"/>
                  <a:t>    = Optimistic </a:t>
                </a:r>
              </a:p>
              <a:p>
                <a:pPr lvl="1"/>
                <a:r>
                  <a:rPr lang="en-US" dirty="0"/>
                  <a:t>Sm      = Most likely </a:t>
                </a:r>
              </a:p>
              <a:p>
                <a:pPr lvl="1"/>
                <a:r>
                  <a:rPr lang="en-US" dirty="0" err="1"/>
                  <a:t>Spess</a:t>
                </a:r>
                <a:r>
                  <a:rPr lang="en-US" dirty="0"/>
                  <a:t>  = Pessimistic</a:t>
                </a:r>
                <a:endParaRPr lang="th-TH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33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21389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th-TH" dirty="0"/>
              <a:t>คำอธิบายตารางที่ 15-1 ตารางการประมาณการด้วยวิธี </a:t>
            </a:r>
            <a:r>
              <a:rPr lang="en-US" dirty="0"/>
              <a:t>LOC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h-TH" b="1" dirty="0"/>
                  <a:t>ยกตัวอย่าง </a:t>
                </a:r>
              </a:p>
              <a:p>
                <a:r>
                  <a:rPr lang="th-TH" dirty="0"/>
                  <a:t>การคำนวณหาค่าประมาณการ </a:t>
                </a:r>
                <a:r>
                  <a:rPr lang="en-US" dirty="0"/>
                  <a:t>LOC </a:t>
                </a:r>
                <a:r>
                  <a:rPr lang="th-TH" dirty="0"/>
                  <a:t>ของฟังก์ชัน </a:t>
                </a:r>
                <a:r>
                  <a:rPr lang="en-US" dirty="0"/>
                  <a:t>Three-dimensional geometric analysis (3DGA) 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𝑆𝑜𝑝𝑡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𝑆𝑝𝑒𝑠𝑠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th-TH" dirty="0"/>
              </a:p>
              <a:p>
                <a:pPr lvl="1"/>
                <a:r>
                  <a:rPr lang="en-US" dirty="0" err="1"/>
                  <a:t>Sopt</a:t>
                </a:r>
                <a:r>
                  <a:rPr lang="en-US" dirty="0"/>
                  <a:t> </a:t>
                </a:r>
                <a:r>
                  <a:rPr lang="th-TH" dirty="0"/>
                  <a:t>4600 </a:t>
                </a:r>
                <a:r>
                  <a:rPr lang="en-US" dirty="0"/>
                  <a:t>LOC</a:t>
                </a:r>
                <a:r>
                  <a:rPr lang="th-TH" dirty="0"/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Sm</a:t>
                </a:r>
                <a:r>
                  <a:rPr lang="th-TH" dirty="0"/>
                  <a:t> 6900 </a:t>
                </a:r>
                <a:r>
                  <a:rPr lang="en-US" dirty="0"/>
                  <a:t>LOC</a:t>
                </a:r>
                <a:r>
                  <a:rPr lang="th-TH" dirty="0"/>
                  <a:t> </a:t>
                </a:r>
              </a:p>
              <a:p>
                <a:pPr lvl="1"/>
                <a:r>
                  <a:rPr lang="en-US" dirty="0" err="1"/>
                  <a:t>Spess</a:t>
                </a:r>
                <a:r>
                  <a:rPr lang="en-US" dirty="0"/>
                  <a:t> </a:t>
                </a:r>
                <a:r>
                  <a:rPr lang="th-TH" dirty="0"/>
                  <a:t>8600 </a:t>
                </a:r>
                <a:r>
                  <a:rPr lang="en-US" dirty="0"/>
                  <a:t>LOC  </a:t>
                </a:r>
                <a:endParaRPr lang="th-TH" dirty="0"/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4600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6900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8600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6800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LOC</a:t>
                </a:r>
                <a:endParaRPr lang="th-TH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741" t="-1235" r="-11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923928" y="4653136"/>
            <a:ext cx="64807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4932040" y="4509120"/>
            <a:ext cx="79208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5889020" y="4653136"/>
            <a:ext cx="64807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3923928" y="5405048"/>
            <a:ext cx="900486" cy="400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0" name="Group 9"/>
          <p:cNvGrpSpPr/>
          <p:nvPr/>
        </p:nvGrpSpPr>
        <p:grpSpPr>
          <a:xfrm>
            <a:off x="755576" y="2538951"/>
            <a:ext cx="7389670" cy="3698362"/>
            <a:chOff x="467544" y="1412777"/>
            <a:chExt cx="8237625" cy="412274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1"/>
            <a:stretch/>
          </p:blipFill>
          <p:spPr>
            <a:xfrm>
              <a:off x="467544" y="1412777"/>
              <a:ext cx="8237625" cy="41227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3608" y="2884874"/>
              <a:ext cx="6696744" cy="4460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th-TH" sz="2000" dirty="0"/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34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531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ตัวอย่างการประมาณการแบบ </a:t>
            </a:r>
            <a:r>
              <a:rPr lang="en-US" dirty="0"/>
              <a:t>FP-based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ค่าของ </a:t>
            </a:r>
            <a:r>
              <a:rPr lang="en-US" dirty="0"/>
              <a:t>FP </a:t>
            </a:r>
            <a:r>
              <a:rPr lang="th-TH" dirty="0"/>
              <a:t>คือ ค่าที่คอมพิวเตอร์เลือกใช้ในการประมาณการ เพื่อเป็นจุดมุ่งหมายของการประมาณการ</a:t>
            </a:r>
            <a:endParaRPr lang="en-US" dirty="0"/>
          </a:p>
          <a:p>
            <a:pPr lvl="0"/>
            <a:r>
              <a:rPr lang="en-US" dirty="0"/>
              <a:t>FP-based</a:t>
            </a:r>
            <a:r>
              <a:rPr lang="th-TH" dirty="0"/>
              <a:t> จะเน้นขอบเขตข้อมูลของฟังก์ชันซอฟต์แวร์</a:t>
            </a:r>
            <a:endParaRPr lang="en-US" dirty="0"/>
          </a:p>
          <a:p>
            <a:pPr lvl="0"/>
            <a:r>
              <a:rPr lang="th-TH" dirty="0"/>
              <a:t>สามารถวัดค่าได้จาก </a:t>
            </a:r>
            <a:r>
              <a:rPr lang="en-US" dirty="0"/>
              <a:t>Inputs, outputs, inquiries, files </a:t>
            </a:r>
            <a:r>
              <a:rPr lang="th-TH" dirty="0"/>
              <a:t>และ</a:t>
            </a:r>
            <a:r>
              <a:rPr lang="en-US" dirty="0"/>
              <a:t> external interface </a:t>
            </a:r>
            <a:r>
              <a:rPr lang="th-TH" dirty="0"/>
              <a:t>ของโปรแกรม </a:t>
            </a:r>
            <a:r>
              <a:rPr lang="en-US" dirty="0"/>
              <a:t>CAD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35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4966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ตารางที่ 15-2 </a:t>
            </a:r>
            <a:r>
              <a:rPr lang="en-US" dirty="0"/>
              <a:t>Estimating information domain values</a:t>
            </a:r>
            <a:endParaRPr lang="th-T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063456" cy="3168352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36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75855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1913"/>
            <a:ext cx="8640960" cy="1116360"/>
          </a:xfrm>
        </p:spPr>
        <p:txBody>
          <a:bodyPr>
            <a:noAutofit/>
          </a:bodyPr>
          <a:lstStyle/>
          <a:p>
            <a:r>
              <a:rPr lang="th-TH" sz="3200" dirty="0"/>
              <a:t>ตารางที่ 15-3 ค่าน้ำหนักของปัจจัยความซับซ้อนในการประมาณการ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36227892"/>
              </p:ext>
            </p:extLst>
          </p:nvPr>
        </p:nvGraphicFramePr>
        <p:xfrm>
          <a:off x="457200" y="1219200"/>
          <a:ext cx="82296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432">
                  <a:extLst>
                    <a:ext uri="{9D8B030D-6E8A-4147-A177-3AD203B41FA5}">
                      <a16:colId xmlns:a16="http://schemas.microsoft.com/office/drawing/2014/main" val="1101178459"/>
                    </a:ext>
                  </a:extLst>
                </a:gridCol>
                <a:gridCol w="5673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ลำดับที่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Factors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Values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Backup &amp;</a:t>
                      </a:r>
                      <a:r>
                        <a:rPr lang="en-US" sz="2400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recovery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24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Data communication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th-TH" sz="24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2400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Distributed processing </a:t>
                      </a:r>
                      <a:endParaRPr lang="th-TH" sz="24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th-TH" sz="24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2400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Performance critical 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24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2400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Existing operating environment	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th-TH" sz="24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2400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Online data Entry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24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2400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Input transaction over multiply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th-TH" sz="24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2400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Master files updated online	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th-TH" sz="24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37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56605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928992" cy="1066800"/>
          </a:xfrm>
        </p:spPr>
        <p:txBody>
          <a:bodyPr>
            <a:noAutofit/>
          </a:bodyPr>
          <a:lstStyle/>
          <a:p>
            <a:r>
              <a:rPr lang="th-TH" sz="3000" dirty="0"/>
              <a:t>ตารางที่ 15-3 ค่าน้ำหนักของปัจจัยความซับซ้อนในการประมาณการ </a:t>
            </a:r>
            <a:r>
              <a:rPr lang="en-US" sz="3000" dirty="0"/>
              <a:t>(2)</a:t>
            </a:r>
            <a:endParaRPr lang="th-TH" sz="3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36690509"/>
              </p:ext>
            </p:extLst>
          </p:nvPr>
        </p:nvGraphicFramePr>
        <p:xfrm>
          <a:off x="457200" y="1219200"/>
          <a:ext cx="8229600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432">
                  <a:extLst>
                    <a:ext uri="{9D8B030D-6E8A-4147-A177-3AD203B41FA5}">
                      <a16:colId xmlns:a16="http://schemas.microsoft.com/office/drawing/2014/main" val="1178580715"/>
                    </a:ext>
                  </a:extLst>
                </a:gridCol>
                <a:gridCol w="5673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ลำดับที่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Factors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Values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Information domain values complex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Internal</a:t>
                      </a:r>
                      <a:r>
                        <a:rPr lang="en-US" sz="2400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processing complex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2400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Code designed for reuse		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2400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Conversation/installation in design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2400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Multiple installations	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2400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Application designed for changed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th-TH" sz="2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Value adjustment factor</a:t>
                      </a:r>
                      <a:endParaRPr lang="th-TH" sz="2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1.17</a:t>
                      </a:r>
                      <a:endParaRPr lang="th-TH" sz="2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38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60862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ตัวอย่างการประมาณการแบบ </a:t>
            </a:r>
            <a:r>
              <a:rPr lang="en-US" dirty="0"/>
              <a:t>FP-based</a:t>
            </a:r>
            <a:r>
              <a:rPr lang="th-TH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49868"/>
            <a:ext cx="8229600" cy="4937760"/>
          </a:xfrm>
        </p:spPr>
        <p:txBody>
          <a:bodyPr/>
          <a:lstStyle/>
          <a:p>
            <a:r>
              <a:rPr lang="th-TH" dirty="0"/>
              <a:t>ค่า </a:t>
            </a:r>
            <a:r>
              <a:rPr lang="en-US" dirty="0"/>
              <a:t>FP </a:t>
            </a:r>
            <a:r>
              <a:rPr lang="th-TH" dirty="0"/>
              <a:t>ที่ได้จาการประมาณการ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FP = count total ×  [0.65 + (0.01 × ∑(Fi))] </a:t>
            </a:r>
          </a:p>
          <a:p>
            <a:r>
              <a:rPr lang="en-US" dirty="0"/>
              <a:t>count total </a:t>
            </a:r>
            <a:r>
              <a:rPr lang="th-TH" dirty="0"/>
              <a:t>คือ ผลรวมของฟังก์ชันหลักของชิ้นงาน</a:t>
            </a:r>
          </a:p>
          <a:p>
            <a:pPr marL="0" indent="0">
              <a:buNone/>
            </a:pPr>
            <a:endParaRPr lang="th-TH" dirty="0"/>
          </a:p>
          <a:p>
            <a:r>
              <a:rPr lang="th-TH" dirty="0"/>
              <a:t>แทนค่าสมการจากตาราง</a:t>
            </a:r>
          </a:p>
          <a:p>
            <a:pPr marL="0" indent="0">
              <a:buNone/>
            </a:pPr>
            <a:r>
              <a:rPr lang="en-US" dirty="0"/>
              <a:t>		FP =       ×  [0.65 + (0.01 ×     )] = </a:t>
            </a:r>
            <a:endParaRPr lang="th-TH" dirty="0"/>
          </a:p>
          <a:p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2833464" y="3736196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0072" y="37361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52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2160" y="3718748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375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66716" y="1556792"/>
            <a:ext cx="8063456" cy="3312368"/>
            <a:chOff x="899592" y="1556792"/>
            <a:chExt cx="8063456" cy="3312368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556792"/>
              <a:ext cx="8063456" cy="331236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4896" y="4158745"/>
              <a:ext cx="7632848" cy="52322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th-TH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915816" y="1753652"/>
            <a:ext cx="122413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  <p:sp>
        <p:nvSpPr>
          <p:cNvPr id="12" name="TextBox 11"/>
          <p:cNvSpPr txBox="1"/>
          <p:nvPr/>
        </p:nvSpPr>
        <p:spPr>
          <a:xfrm>
            <a:off x="6073824" y="1752019"/>
            <a:ext cx="586408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  <p:grpSp>
        <p:nvGrpSpPr>
          <p:cNvPr id="23" name="Group 22"/>
          <p:cNvGrpSpPr/>
          <p:nvPr/>
        </p:nvGrpSpPr>
        <p:grpSpPr>
          <a:xfrm>
            <a:off x="1655676" y="773347"/>
            <a:ext cx="5832648" cy="5352529"/>
            <a:chOff x="1655676" y="804431"/>
            <a:chExt cx="5832648" cy="5352529"/>
          </a:xfrm>
        </p:grpSpPr>
        <p:grpSp>
          <p:nvGrpSpPr>
            <p:cNvPr id="17" name="Group 16"/>
            <p:cNvGrpSpPr/>
            <p:nvPr/>
          </p:nvGrpSpPr>
          <p:grpSpPr>
            <a:xfrm>
              <a:off x="1655676" y="804431"/>
              <a:ext cx="5832648" cy="5352529"/>
              <a:chOff x="1655676" y="536711"/>
              <a:chExt cx="5832648" cy="5352529"/>
            </a:xfrm>
          </p:grpSpPr>
          <p:graphicFrame>
            <p:nvGraphicFramePr>
              <p:cNvPr id="1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0185402"/>
                  </p:ext>
                </p:extLst>
              </p:nvPr>
            </p:nvGraphicFramePr>
            <p:xfrm>
              <a:off x="1655677" y="536711"/>
              <a:ext cx="5809538" cy="29230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689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406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267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Factors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H Sarabun New" panose="020B0500040200020003" pitchFamily="34" charset="-34"/>
                              <a:cs typeface="TH Sarabun New" panose="020B0500040200020003" pitchFamily="34" charset="-34"/>
                            </a:rPr>
                            <a:t>Values</a:t>
                          </a:r>
                          <a:endParaRPr lang="th-TH" sz="1600" dirty="0">
                            <a:latin typeface="TH Sarabun New" panose="020B0500040200020003" pitchFamily="34" charset="-34"/>
                            <a:cs typeface="TH Sarabun New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6737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Backup &amp;</a:t>
                          </a:r>
                          <a:r>
                            <a:rPr lang="en-US" sz="1600" baseline="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 recovery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  <a:endParaRPr lang="th-TH" sz="1600" b="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6737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Data communication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</a:t>
                          </a:r>
                          <a:endParaRPr lang="th-TH" sz="1600" b="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6737">
                    <a:tc>
                      <a:txBody>
                        <a:bodyPr/>
                        <a:lstStyle/>
                        <a:p>
                          <a:r>
                            <a:rPr kumimoji="0" lang="en-US" sz="1600" kern="1200" dirty="0">
                              <a:solidFill>
                                <a:schemeClr val="dk1"/>
                              </a:solidFill>
                              <a:effectLst/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Distributed processing </a:t>
                          </a:r>
                          <a:endParaRPr lang="th-TH" sz="1600" b="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0</a:t>
                          </a:r>
                          <a:endParaRPr lang="th-TH" sz="1600" b="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kumimoji="0" lang="en-US" sz="1600" kern="1200" dirty="0">
                              <a:solidFill>
                                <a:schemeClr val="dk1"/>
                              </a:solidFill>
                              <a:effectLst/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Performance critical 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  <a:endParaRPr lang="th-TH" sz="1600" b="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6737">
                    <a:tc>
                      <a:txBody>
                        <a:bodyPr/>
                        <a:lstStyle/>
                        <a:p>
                          <a:r>
                            <a:rPr kumimoji="0" lang="en-US" sz="1600" kern="1200" dirty="0">
                              <a:solidFill>
                                <a:schemeClr val="dk1"/>
                              </a:solidFill>
                              <a:effectLst/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Existing operating environment	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3</a:t>
                          </a:r>
                          <a:endParaRPr lang="th-TH" sz="1600" b="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26737">
                    <a:tc>
                      <a:txBody>
                        <a:bodyPr/>
                        <a:lstStyle/>
                        <a:p>
                          <a:r>
                            <a:rPr kumimoji="0" lang="en-US" sz="1600" kern="1200" dirty="0">
                              <a:solidFill>
                                <a:schemeClr val="dk1"/>
                              </a:solidFill>
                              <a:effectLst/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Online data Entry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  <a:endParaRPr lang="th-TH" sz="1600" b="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26737">
                    <a:tc>
                      <a:txBody>
                        <a:bodyPr/>
                        <a:lstStyle/>
                        <a:p>
                          <a:r>
                            <a:rPr kumimoji="0" lang="en-US" sz="1600" kern="1200" dirty="0">
                              <a:solidFill>
                                <a:schemeClr val="dk1"/>
                              </a:solidFill>
                              <a:effectLst/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Input transaction over multiply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th-TH" sz="1600" b="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26737">
                    <a:tc>
                      <a:txBody>
                        <a:bodyPr/>
                        <a:lstStyle/>
                        <a:p>
                          <a:r>
                            <a:rPr kumimoji="0" lang="en-US" sz="1600" kern="1200" dirty="0">
                              <a:solidFill>
                                <a:schemeClr val="dk1"/>
                              </a:solidFill>
                              <a:effectLst/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Master files updated online	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3</a:t>
                          </a:r>
                          <a:endParaRPr lang="th-TH" sz="1600" b="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65347" marR="65347" marT="32674" marB="32674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95886405"/>
                  </p:ext>
                </p:extLst>
              </p:nvPr>
            </p:nvGraphicFramePr>
            <p:xfrm>
              <a:off x="1655676" y="3433395"/>
              <a:ext cx="5832648" cy="24558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839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487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45464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Information domain values complex</a:t>
                          </a:r>
                          <a:endParaRPr lang="th-TH" sz="16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>
                        <a:solidFill>
                          <a:srgbClr val="E9F0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th-TH" sz="16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>
                        <a:solidFill>
                          <a:srgbClr val="E9F0E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5464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Internal</a:t>
                          </a:r>
                          <a:r>
                            <a:rPr lang="en-US" sz="1600" baseline="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 processing complex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5464">
                    <a:tc>
                      <a:txBody>
                        <a:bodyPr/>
                        <a:lstStyle/>
                        <a:p>
                          <a:r>
                            <a:rPr kumimoji="0" lang="en-US" sz="1600" kern="1200" dirty="0">
                              <a:solidFill>
                                <a:schemeClr val="dk1"/>
                              </a:solidFill>
                              <a:effectLst/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Code designed for reuse		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4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45464">
                    <a:tc>
                      <a:txBody>
                        <a:bodyPr/>
                        <a:lstStyle/>
                        <a:p>
                          <a:r>
                            <a:rPr kumimoji="0" lang="en-US" sz="1600" kern="1200" dirty="0">
                              <a:solidFill>
                                <a:schemeClr val="dk1"/>
                              </a:solidFill>
                              <a:effectLst/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Conversation/installation in design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3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5464">
                    <a:tc>
                      <a:txBody>
                        <a:bodyPr/>
                        <a:lstStyle/>
                        <a:p>
                          <a:r>
                            <a:rPr kumimoji="0" lang="en-US" sz="1600" kern="1200" dirty="0">
                              <a:solidFill>
                                <a:schemeClr val="dk1"/>
                              </a:solidFill>
                              <a:effectLst/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Multiple installations	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5464">
                    <a:tc>
                      <a:txBody>
                        <a:bodyPr/>
                        <a:lstStyle/>
                        <a:p>
                          <a:r>
                            <a:rPr kumimoji="0" lang="en-US" sz="1600" kern="1200" dirty="0">
                              <a:solidFill>
                                <a:schemeClr val="dk1"/>
                              </a:solidFill>
                              <a:effectLst/>
                              <a:latin typeface="TH SarabunPSK" panose="020B0500040200020003" pitchFamily="34" charset="-34"/>
                              <a:ea typeface="+mn-ea"/>
                              <a:cs typeface="TH SarabunPSK" panose="020B0500040200020003" pitchFamily="34" charset="-34"/>
                            </a:rPr>
                            <a:t>Application designed for changed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5</a:t>
                          </a:r>
                          <a:endParaRPr lang="th-TH" sz="1600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3061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Value adjustment factor</a:t>
                          </a:r>
                          <a:endParaRPr lang="th-TH" sz="1600" b="1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1.17</a:t>
                          </a:r>
                          <a:endParaRPr lang="th-TH" sz="1600" b="1" dirty="0"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a:txBody>
                      <a:tcPr marL="59322" marR="59322" marT="29661" marB="29661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20" name="Right Brace 19"/>
            <p:cNvSpPr/>
            <p:nvPr/>
          </p:nvSpPr>
          <p:spPr>
            <a:xfrm>
              <a:off x="6660232" y="1320456"/>
              <a:ext cx="370384" cy="4320480"/>
            </a:xfrm>
            <a:prstGeom prst="rightBrace">
              <a:avLst>
                <a:gd name="adj1" fmla="val 0"/>
                <a:gd name="adj2" fmla="val 4791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030616" y="3121804"/>
            <a:ext cx="493712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dirty="0"/>
              <a:t>52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39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2552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  <p:bldP spid="11" grpId="1" animBg="1"/>
      <p:bldP spid="12" grpId="0" animBg="1"/>
      <p:bldP spid="12" grpId="1" animBg="1"/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บทนำ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27544"/>
            <a:ext cx="8229600" cy="4937760"/>
          </a:xfrm>
        </p:spPr>
        <p:txBody>
          <a:bodyPr/>
          <a:lstStyle/>
          <a:p>
            <a:r>
              <a:rPr lang="th-TH" dirty="0"/>
              <a:t>การประมาณและกำหนดการโครงการ เป็นการวางแผนก่อนเริ่มโครงการซอฟต์แวร์  ควรจะมีการประมาณงานให้กับทีมซอฟต์แวร์ ประมาณทรัพยากรและเวลารวมถึงกำหนดตารางเวลาของการทำโครงการซอฟต์แวร์</a:t>
            </a:r>
          </a:p>
          <a:p>
            <a:r>
              <a:rPr lang="th-TH" dirty="0"/>
              <a:t>โดยมีกระบวนการทางเทคนิคต่างๆ เพื่อนำมาช่วยในการตัดสินใจ ในการกำหนดขอบเขตของโครงการ วิเคราะห์ความเสี่ยง วิเคราะห์ความเป็นไปได้ และส่งมอบงานตรงตามเวลาที่กำหนด </a:t>
            </a:r>
          </a:p>
          <a:p>
            <a:r>
              <a:rPr lang="th-TH" dirty="0"/>
              <a:t>อีกทั้งยังทำให้ทราบค่าแรง ในการจัดการทรัพยากรบุคคล ที่ระบุถึงการทำงานของแต่ละบุคคลได้อีกด้วย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4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94869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การประมาณการโดยใช้</a:t>
            </a:r>
            <a:r>
              <a:rPr lang="en-US" dirty="0"/>
              <a:t> Process-based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การประมาณการบุคลากร</a:t>
            </a:r>
            <a:r>
              <a:rPr lang="en-US" dirty="0"/>
              <a:t> (Person-month) </a:t>
            </a:r>
            <a:r>
              <a:rPr lang="th-TH" dirty="0"/>
              <a:t>เป็นการประมาณการพื้นฐาน จำเป็นต่อกระบวนการซอฟต์แวร์ </a:t>
            </a:r>
          </a:p>
          <a:p>
            <a:r>
              <a:rPr lang="th-TH" dirty="0"/>
              <a:t>แต่ละฟังก์ชัน เป็นข้อมูลค่าเฉลี่ยของค่าจ้างแรงงาน </a:t>
            </a:r>
            <a:r>
              <a:rPr lang="en-US" dirty="0"/>
              <a:t>(Effort) </a:t>
            </a:r>
            <a:r>
              <a:rPr lang="th-TH" dirty="0"/>
              <a:t>เมื่อค่าประมาณการของบุคลากรมีการปรับเปลี่ยนจะทำให้ค่าจ้างแรงงานเปลี่ยนไป</a:t>
            </a:r>
            <a:endParaRPr lang="en-US" dirty="0"/>
          </a:p>
          <a:p>
            <a:pPr lvl="0"/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40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73661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07288" cy="990600"/>
          </a:xfrm>
        </p:spPr>
        <p:txBody>
          <a:bodyPr>
            <a:noAutofit/>
          </a:bodyPr>
          <a:lstStyle/>
          <a:p>
            <a:r>
              <a:rPr lang="th-TH" sz="3400" dirty="0"/>
              <a:t>ตารางที่ 15-4 ตัวอย่างของการประมาณการด้วย</a:t>
            </a:r>
            <a:r>
              <a:rPr lang="en-US" sz="3400" dirty="0"/>
              <a:t> Process-based</a:t>
            </a:r>
            <a:endParaRPr lang="th-TH" sz="3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2" y="1484784"/>
            <a:ext cx="7608902" cy="4461975"/>
          </a:xfrm>
        </p:spPr>
      </p:pic>
      <p:grpSp>
        <p:nvGrpSpPr>
          <p:cNvPr id="5" name="Group 4"/>
          <p:cNvGrpSpPr/>
          <p:nvPr/>
        </p:nvGrpSpPr>
        <p:grpSpPr>
          <a:xfrm>
            <a:off x="4499992" y="2114016"/>
            <a:ext cx="3528392" cy="1068182"/>
            <a:chOff x="4499992" y="2114016"/>
            <a:chExt cx="3528392" cy="1068182"/>
          </a:xfrm>
        </p:grpSpPr>
        <p:sp>
          <p:nvSpPr>
            <p:cNvPr id="17" name="TextBox 16"/>
            <p:cNvSpPr txBox="1"/>
            <p:nvPr/>
          </p:nvSpPr>
          <p:spPr>
            <a:xfrm>
              <a:off x="4499992" y="2905199"/>
              <a:ext cx="2520280" cy="2769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th-TH" sz="1200" dirty="0"/>
            </a:p>
          </p:txBody>
        </p:sp>
        <p:cxnSp>
          <p:nvCxnSpPr>
            <p:cNvPr id="23" name="Elbow Connector 22"/>
            <p:cNvCxnSpPr/>
            <p:nvPr/>
          </p:nvCxnSpPr>
          <p:spPr>
            <a:xfrm flipV="1">
              <a:off x="7020272" y="3043698"/>
              <a:ext cx="474439" cy="767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494711" y="2905199"/>
              <a:ext cx="533673" cy="2769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th-TH" sz="1200" dirty="0"/>
            </a:p>
          </p:txBody>
        </p:sp>
        <p:sp>
          <p:nvSpPr>
            <p:cNvPr id="30" name="Right Brace 29"/>
            <p:cNvSpPr/>
            <p:nvPr/>
          </p:nvSpPr>
          <p:spPr>
            <a:xfrm rot="16200000">
              <a:off x="5618120" y="1446777"/>
              <a:ext cx="284026" cy="2520282"/>
            </a:xfrm>
            <a:prstGeom prst="rightBrace">
              <a:avLst>
                <a:gd name="adj1" fmla="val 8333"/>
                <a:gd name="adj2" fmla="val 48399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64088" y="2114016"/>
              <a:ext cx="693204" cy="378880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8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/>
                <a:t>+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77951" y="1772816"/>
            <a:ext cx="5304646" cy="3355085"/>
            <a:chOff x="3059832" y="1719066"/>
            <a:chExt cx="5304646" cy="3355085"/>
          </a:xfrm>
        </p:grpSpPr>
        <p:grpSp>
          <p:nvGrpSpPr>
            <p:cNvPr id="16" name="Group 15"/>
            <p:cNvGrpSpPr/>
            <p:nvPr/>
          </p:nvGrpSpPr>
          <p:grpSpPr>
            <a:xfrm>
              <a:off x="3059832" y="1719066"/>
              <a:ext cx="5304646" cy="2682326"/>
              <a:chOff x="3059832" y="1719066"/>
              <a:chExt cx="5304646" cy="268232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4499992" y="2852936"/>
                <a:ext cx="666545" cy="1548456"/>
              </a:xfrm>
              <a:custGeom>
                <a:avLst/>
                <a:gdLst>
                  <a:gd name="connsiteX0" fmla="*/ 0 w 648072"/>
                  <a:gd name="connsiteY0" fmla="*/ 0 h 523220"/>
                  <a:gd name="connsiteX1" fmla="*/ 648072 w 648072"/>
                  <a:gd name="connsiteY1" fmla="*/ 0 h 523220"/>
                  <a:gd name="connsiteX2" fmla="*/ 648072 w 648072"/>
                  <a:gd name="connsiteY2" fmla="*/ 523220 h 523220"/>
                  <a:gd name="connsiteX3" fmla="*/ 0 w 648072"/>
                  <a:gd name="connsiteY3" fmla="*/ 523220 h 523220"/>
                  <a:gd name="connsiteX4" fmla="*/ 0 w 648072"/>
                  <a:gd name="connsiteY4" fmla="*/ 0 h 523220"/>
                  <a:gd name="connsiteX0" fmla="*/ 0 w 666545"/>
                  <a:gd name="connsiteY0" fmla="*/ 0 h 1566929"/>
                  <a:gd name="connsiteX1" fmla="*/ 648072 w 666545"/>
                  <a:gd name="connsiteY1" fmla="*/ 0 h 1566929"/>
                  <a:gd name="connsiteX2" fmla="*/ 666545 w 666545"/>
                  <a:gd name="connsiteY2" fmla="*/ 1566929 h 1566929"/>
                  <a:gd name="connsiteX3" fmla="*/ 0 w 666545"/>
                  <a:gd name="connsiteY3" fmla="*/ 523220 h 1566929"/>
                  <a:gd name="connsiteX4" fmla="*/ 0 w 666545"/>
                  <a:gd name="connsiteY4" fmla="*/ 0 h 1566929"/>
                  <a:gd name="connsiteX0" fmla="*/ 0 w 666545"/>
                  <a:gd name="connsiteY0" fmla="*/ 0 h 1566929"/>
                  <a:gd name="connsiteX1" fmla="*/ 648072 w 666545"/>
                  <a:gd name="connsiteY1" fmla="*/ 0 h 1566929"/>
                  <a:gd name="connsiteX2" fmla="*/ 666545 w 666545"/>
                  <a:gd name="connsiteY2" fmla="*/ 1566929 h 1566929"/>
                  <a:gd name="connsiteX3" fmla="*/ 64655 w 666545"/>
                  <a:gd name="connsiteY3" fmla="*/ 1548456 h 1566929"/>
                  <a:gd name="connsiteX4" fmla="*/ 0 w 666545"/>
                  <a:gd name="connsiteY4" fmla="*/ 0 h 1566929"/>
                  <a:gd name="connsiteX0" fmla="*/ 0 w 666545"/>
                  <a:gd name="connsiteY0" fmla="*/ 0 h 1548456"/>
                  <a:gd name="connsiteX1" fmla="*/ 648072 w 666545"/>
                  <a:gd name="connsiteY1" fmla="*/ 0 h 1548456"/>
                  <a:gd name="connsiteX2" fmla="*/ 666545 w 666545"/>
                  <a:gd name="connsiteY2" fmla="*/ 1539220 h 1548456"/>
                  <a:gd name="connsiteX3" fmla="*/ 64655 w 666545"/>
                  <a:gd name="connsiteY3" fmla="*/ 1548456 h 1548456"/>
                  <a:gd name="connsiteX4" fmla="*/ 0 w 666545"/>
                  <a:gd name="connsiteY4" fmla="*/ 0 h 154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545" h="1548456">
                    <a:moveTo>
                      <a:pt x="0" y="0"/>
                    </a:moveTo>
                    <a:lnTo>
                      <a:pt x="648072" y="0"/>
                    </a:lnTo>
                    <a:lnTo>
                      <a:pt x="666545" y="1539220"/>
                    </a:lnTo>
                    <a:lnTo>
                      <a:pt x="64655" y="154845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th-TH" dirty="0"/>
              </a:p>
            </p:txBody>
          </p:sp>
          <p:cxnSp>
            <p:nvCxnSpPr>
              <p:cNvPr id="7" name="Elbow Connector 6"/>
              <p:cNvCxnSpPr/>
              <p:nvPr/>
            </p:nvCxnSpPr>
            <p:spPr>
              <a:xfrm rot="5400000" flipH="1" flipV="1">
                <a:off x="4585438" y="2290309"/>
                <a:ext cx="576065" cy="54918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3059832" y="1719066"/>
                <a:ext cx="5304646" cy="557804"/>
              </a:xfrm>
              <a:prstGeom prst="rect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th-TH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0.05 + 0.75 + 0.05 + 0.05 + 0.25 + 0.50 </a:t>
                </a:r>
                <a:r>
                  <a:rPr lang="en-US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= 3.50 </a:t>
                </a:r>
                <a:endParaRPr lang="th-TH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>
              <a:off x="4860032" y="4509120"/>
              <a:ext cx="0" cy="28803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598876" y="4797152"/>
              <a:ext cx="549188" cy="276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endParaRPr lang="th-TH" sz="1200" dirty="0"/>
            </a:p>
          </p:txBody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41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08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คำอธิบายตารางที่ 15-4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Communication (CC) :</a:t>
            </a:r>
            <a:r>
              <a:rPr lang="th-TH" dirty="0"/>
              <a:t> การสื่อสารกับลูกค้า </a:t>
            </a:r>
          </a:p>
          <a:p>
            <a:r>
              <a:rPr lang="en-US" dirty="0"/>
              <a:t>Customer Evaluation (CE) :</a:t>
            </a:r>
            <a:r>
              <a:rPr lang="th-TH" dirty="0"/>
              <a:t> การประเมินโดยลูกค้า</a:t>
            </a:r>
          </a:p>
          <a:p>
            <a:r>
              <a:rPr lang="en-US" dirty="0"/>
              <a:t>Planning :</a:t>
            </a:r>
            <a:r>
              <a:rPr lang="th-TH" dirty="0"/>
              <a:t> การวางแผน </a:t>
            </a:r>
            <a:endParaRPr lang="en-US" dirty="0"/>
          </a:p>
          <a:p>
            <a:r>
              <a:rPr lang="en-US" dirty="0"/>
              <a:t>Risk-analysis :</a:t>
            </a:r>
            <a:r>
              <a:rPr lang="th-TH" dirty="0"/>
              <a:t> การวิเคราะห์ความเสี่ยง</a:t>
            </a:r>
          </a:p>
          <a:p>
            <a:r>
              <a:rPr lang="en-US" dirty="0"/>
              <a:t>Engineering :</a:t>
            </a:r>
            <a:r>
              <a:rPr lang="th-TH" dirty="0"/>
              <a:t> ส่วนของวิศวกรรมซึ่งมีอยู่ 2 งาน คือ</a:t>
            </a:r>
          </a:p>
          <a:p>
            <a:pPr lvl="1"/>
            <a:r>
              <a:rPr lang="th-TH" dirty="0"/>
              <a:t>วิเคราะห์ </a:t>
            </a:r>
          </a:p>
          <a:p>
            <a:pPr lvl="1"/>
            <a:r>
              <a:rPr lang="th-TH" dirty="0"/>
              <a:t>ออกแบบ </a:t>
            </a:r>
            <a:endParaRPr lang="en-US" dirty="0"/>
          </a:p>
          <a:p>
            <a:r>
              <a:rPr lang="en-US" dirty="0"/>
              <a:t>Construction release </a:t>
            </a:r>
            <a:r>
              <a:rPr lang="th-TH" dirty="0"/>
              <a:t>คือ ส่วนของการสร้าง มี 2 ส่วน คือ</a:t>
            </a:r>
          </a:p>
          <a:p>
            <a:pPr lvl="1"/>
            <a:r>
              <a:rPr lang="th-TH" dirty="0"/>
              <a:t>การโค้ด</a:t>
            </a:r>
          </a:p>
          <a:p>
            <a:pPr lvl="1"/>
            <a:r>
              <a:rPr lang="th-TH" dirty="0"/>
              <a:t>การทดสอบ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42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78065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with Use-Cases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th-TH" dirty="0"/>
              <a:t>ช่วยให้ทีมพัฒนาเข้าใจขอบเขตและความต้องการของซอฟต์แวร์</a:t>
            </a:r>
            <a:endParaRPr lang="en-US" dirty="0"/>
          </a:p>
          <a:p>
            <a:pPr lvl="0"/>
            <a:r>
              <a:rPr lang="th-TH" dirty="0"/>
              <a:t>ไม่มีรูปแบบที่ตายตัว</a:t>
            </a:r>
            <a:endParaRPr lang="en-US" dirty="0"/>
          </a:p>
          <a:p>
            <a:pPr lvl="0"/>
            <a:r>
              <a:rPr lang="th-TH" dirty="0"/>
              <a:t>แสดงให้เห็นถึงการกระทำที่เกิดจาก </a:t>
            </a:r>
            <a:r>
              <a:rPr lang="en-US" dirty="0"/>
              <a:t>Actor</a:t>
            </a:r>
          </a:p>
          <a:p>
            <a:pPr lvl="0"/>
            <a:r>
              <a:rPr lang="th-TH" dirty="0"/>
              <a:t>สามารถอธิบายความซับซ้อนพฤติกรรมของฟังก์ชัน</a:t>
            </a:r>
            <a:endParaRPr lang="en-US" dirty="0"/>
          </a:p>
          <a:p>
            <a:pPr lvl="0"/>
            <a:r>
              <a:rPr lang="th-TH" dirty="0"/>
              <a:t>วิธีนี้มีความแตกต่างจากวิธีประมาณการด้วย </a:t>
            </a:r>
            <a:r>
              <a:rPr lang="en-US" dirty="0"/>
              <a:t>LOC </a:t>
            </a:r>
            <a:r>
              <a:rPr lang="th-TH" dirty="0"/>
              <a:t>กล่าวคือ โปรแกรมเมอร์คนหนึ่งอาจใช้วิธี </a:t>
            </a:r>
            <a:r>
              <a:rPr lang="en-US" dirty="0"/>
              <a:t>Use-Case </a:t>
            </a:r>
            <a:r>
              <a:rPr lang="th-TH" dirty="0"/>
              <a:t>เวลาหนึ่งเดือนในการประมาณในขณะที่โปรแกรมเมอร์อีกคนหนึ่งใช้เวลาหนึ่งถึงสองวันทำให้สำเร็จ</a:t>
            </a:r>
          </a:p>
          <a:p>
            <a:pPr lvl="0"/>
            <a:r>
              <a:rPr lang="th-TH" dirty="0"/>
              <a:t>ลำดับชั้นโครงสร้างสามารถอธิบายโดยใช้ไม่มากกว่า </a:t>
            </a:r>
            <a:r>
              <a:rPr lang="en-US" dirty="0"/>
              <a:t>10 Use-Cases </a:t>
            </a:r>
            <a:r>
              <a:rPr lang="th-TH" dirty="0"/>
              <a:t>แต่ละ </a:t>
            </a:r>
            <a:br>
              <a:rPr lang="en-US" dirty="0"/>
            </a:br>
            <a:r>
              <a:rPr lang="en-US" dirty="0"/>
              <a:t>Use-Cases </a:t>
            </a:r>
            <a:r>
              <a:rPr lang="th-TH" dirty="0"/>
              <a:t>ไม่มากกว่า </a:t>
            </a:r>
            <a:r>
              <a:rPr lang="en-US" dirty="0"/>
              <a:t>30 Scenarios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-330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43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70764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with use-cases (2)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LOC estimate </a:t>
            </a:r>
            <a:r>
              <a:rPr lang="th-TH" dirty="0"/>
              <a:t>คือ การประมาณการ </a:t>
            </a:r>
            <a:r>
              <a:rPr lang="en-US" dirty="0"/>
              <a:t>LOC</a:t>
            </a:r>
          </a:p>
          <a:p>
            <a:r>
              <a:rPr lang="en-US" dirty="0"/>
              <a:t>N </a:t>
            </a:r>
            <a:r>
              <a:rPr lang="th-TH" dirty="0"/>
              <a:t>คือ จำนวน </a:t>
            </a:r>
            <a:r>
              <a:rPr lang="en-US" dirty="0"/>
              <a:t>Use-Case</a:t>
            </a:r>
          </a:p>
          <a:p>
            <a:r>
              <a:rPr lang="en-US" dirty="0" err="1"/>
              <a:t>LOC</a:t>
            </a:r>
            <a:r>
              <a:rPr lang="en-US" sz="2000" dirty="0" err="1"/>
              <a:t>avg</a:t>
            </a:r>
            <a:r>
              <a:rPr lang="th-TH" dirty="0"/>
              <a:t> คือ ค่าเฉลี่ย </a:t>
            </a:r>
            <a:r>
              <a:rPr lang="en-US" dirty="0"/>
              <a:t>LOC </a:t>
            </a:r>
            <a:r>
              <a:rPr lang="th-TH" dirty="0"/>
              <a:t>ต่อหนึ่ง </a:t>
            </a:r>
            <a:r>
              <a:rPr lang="en-US" dirty="0"/>
              <a:t>Subsystem</a:t>
            </a:r>
          </a:p>
          <a:p>
            <a:r>
              <a:rPr lang="en-US" dirty="0"/>
              <a:t>Sa </a:t>
            </a:r>
            <a:r>
              <a:rPr lang="th-TH" dirty="0"/>
              <a:t>คือ ค่า </a:t>
            </a:r>
            <a:r>
              <a:rPr lang="en-US" dirty="0"/>
              <a:t>Scenarios </a:t>
            </a:r>
            <a:r>
              <a:rPr lang="th-TH" dirty="0"/>
              <a:t>ต่อ </a:t>
            </a:r>
            <a:r>
              <a:rPr lang="en-US" dirty="0"/>
              <a:t>Use-Case</a:t>
            </a:r>
          </a:p>
          <a:p>
            <a:r>
              <a:rPr lang="en-US" dirty="0" err="1"/>
              <a:t>Sh</a:t>
            </a:r>
            <a:r>
              <a:rPr lang="en-US" dirty="0"/>
              <a:t> </a:t>
            </a:r>
            <a:r>
              <a:rPr lang="th-TH" dirty="0"/>
              <a:t>คือ ค่า </a:t>
            </a:r>
            <a:r>
              <a:rPr lang="en-US" dirty="0"/>
              <a:t>Scenarios </a:t>
            </a:r>
            <a:r>
              <a:rPr lang="th-TH" dirty="0"/>
              <a:t>ต่อหนึ่ง </a:t>
            </a:r>
            <a:r>
              <a:rPr lang="en-US" dirty="0"/>
              <a:t>Subsystem</a:t>
            </a:r>
          </a:p>
          <a:p>
            <a:r>
              <a:rPr lang="en-US" dirty="0"/>
              <a:t>Pa </a:t>
            </a:r>
            <a:r>
              <a:rPr lang="th-TH" dirty="0"/>
              <a:t>คือ จำนวนหน้าต่อ </a:t>
            </a:r>
            <a:r>
              <a:rPr lang="en-US" dirty="0"/>
              <a:t>Use-Case</a:t>
            </a:r>
          </a:p>
          <a:p>
            <a:r>
              <a:rPr lang="en-US" dirty="0" err="1"/>
              <a:t>Ph</a:t>
            </a:r>
            <a:r>
              <a:rPr lang="en-US" dirty="0"/>
              <a:t> </a:t>
            </a:r>
            <a:r>
              <a:rPr lang="th-TH" dirty="0"/>
              <a:t>คือ ค่าเฉลี่ยจำนวนหน้าต่อหนึ่ง </a:t>
            </a:r>
            <a:r>
              <a:rPr lang="en-US" dirty="0"/>
              <a:t>Subsystem</a:t>
            </a:r>
          </a:p>
          <a:p>
            <a:r>
              <a:rPr lang="en-US" dirty="0" err="1"/>
              <a:t>LOC</a:t>
            </a:r>
            <a:r>
              <a:rPr lang="en-US" baseline="-25000" dirty="0" err="1"/>
              <a:t>adjust</a:t>
            </a:r>
            <a:r>
              <a:rPr lang="en-US" dirty="0"/>
              <a:t> </a:t>
            </a:r>
            <a:r>
              <a:rPr lang="th-TH" dirty="0"/>
              <a:t>คือ ค่าถ่วงน้ำหนัก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7721" y="1484784"/>
            <a:ext cx="7668558" cy="648072"/>
          </a:xfrm>
          <a:prstGeom prst="rect">
            <a:avLst/>
          </a:prstGeom>
          <a:noFill/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44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8137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ตัวอย่างของการประมาณการด้วย</a:t>
            </a:r>
            <a:r>
              <a:rPr lang="en-US" dirty="0"/>
              <a:t> Use-Case-based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จากซอฟต์แวร์ </a:t>
            </a:r>
            <a:r>
              <a:rPr lang="en-US" dirty="0"/>
              <a:t>CAD </a:t>
            </a:r>
            <a:r>
              <a:rPr lang="th-TH" dirty="0"/>
              <a:t>ที่แนะนำในตัวอย่างการประมาณการ </a:t>
            </a:r>
            <a:r>
              <a:rPr lang="en-US" dirty="0"/>
              <a:t>LOC </a:t>
            </a:r>
            <a:r>
              <a:rPr lang="th-TH" dirty="0"/>
              <a:t>ประกอบด้วย </a:t>
            </a:r>
            <a:br>
              <a:rPr lang="en-US" dirty="0"/>
            </a:br>
            <a:r>
              <a:rPr lang="en-US" dirty="0"/>
              <a:t>3 </a:t>
            </a:r>
            <a:r>
              <a:rPr lang="th-TH" dirty="0"/>
              <a:t>ระบบย่อย ได้แก่ </a:t>
            </a:r>
            <a:endParaRPr lang="en-US" dirty="0"/>
          </a:p>
          <a:p>
            <a:pPr lvl="1"/>
            <a:r>
              <a:rPr lang="en-US" dirty="0"/>
              <a:t>User interface subsystem : </a:t>
            </a:r>
            <a:r>
              <a:rPr lang="th-TH" dirty="0"/>
              <a:t>ระบบย่อยกลุ่มผู้ติดต่อผู้ใช้ </a:t>
            </a:r>
          </a:p>
          <a:p>
            <a:pPr lvl="1"/>
            <a:r>
              <a:rPr lang="en-US" dirty="0"/>
              <a:t>Engineering subsystem</a:t>
            </a:r>
            <a:r>
              <a:rPr lang="th-TH" dirty="0"/>
              <a:t> </a:t>
            </a:r>
            <a:r>
              <a:rPr lang="en-US" dirty="0"/>
              <a:t>group : </a:t>
            </a:r>
            <a:r>
              <a:rPr lang="th-TH" dirty="0"/>
              <a:t> ระบบย่อยกลุ่มวิศวกรรม</a:t>
            </a:r>
            <a:endParaRPr lang="en-US" dirty="0"/>
          </a:p>
          <a:p>
            <a:pPr lvl="1"/>
            <a:r>
              <a:rPr lang="en-US" dirty="0"/>
              <a:t>Infrastructure subsystem group</a:t>
            </a:r>
            <a:r>
              <a:rPr lang="th-TH" dirty="0"/>
              <a:t> </a:t>
            </a:r>
            <a:r>
              <a:rPr lang="en-US" dirty="0"/>
              <a:t>: </a:t>
            </a:r>
            <a:r>
              <a:rPr lang="th-TH" dirty="0"/>
              <a:t>ระบบย่อยกลุ่มโครงสร้างพื้นฐาน 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45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61490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ตารางที่ 15-5 การประมาณการด้วย</a:t>
            </a:r>
            <a:r>
              <a:rPr lang="en-US" dirty="0"/>
              <a:t> Use-Case-based</a:t>
            </a:r>
            <a:endParaRPr lang="th-T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291264" cy="2016224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46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42936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3400" dirty="0"/>
              <a:t>คำอธิบาย</a:t>
            </a:r>
            <a:r>
              <a:rPr lang="th-TH" sz="3600" dirty="0"/>
              <a:t>ตารางที่ 15-5</a:t>
            </a:r>
            <a:r>
              <a:rPr lang="th-TH" sz="3400" dirty="0"/>
              <a:t> การประมาณการด้วย</a:t>
            </a:r>
            <a:r>
              <a:rPr lang="en-US" sz="3400" dirty="0"/>
              <a:t> Use-Case-based</a:t>
            </a:r>
            <a:endParaRPr lang="th-TH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ระบบย่อยกลุ่มผู้ติดต่อผู้ใช้ </a:t>
            </a:r>
          </a:p>
          <a:p>
            <a:pPr lvl="1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จะใช้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 Use-Cases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แต่ละ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Use-Case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จะอธิบายไม่เกิน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 Scenarios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และมีความยาวเฉลี่ย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 Pages</a:t>
            </a:r>
            <a:endParaRPr lang="th-TH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ระบบย่อยกลุ่มวิศวกรรม </a:t>
            </a:r>
          </a:p>
          <a:p>
            <a:pPr lvl="1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จะใช้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 Use-Cases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แต่ละ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Use-Case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จะอธิบายไม่เกิน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 Scenarios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และมีความยาวเฉลี่ย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8 Pages</a:t>
            </a:r>
            <a:endParaRPr lang="th-TH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ระบบย่อยกลุ่มโครงสร้างพื้นฐาน </a:t>
            </a:r>
          </a:p>
          <a:p>
            <a:pPr lvl="1"/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จะใช้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5 Use-Cases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แต่ละ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Use-Case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จะอธิบายไม่เกิน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 Scenarios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และมีความยาวเฉลี่ย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5 Pages</a:t>
            </a:r>
            <a:endParaRPr lang="th-TH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47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59958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Reconciling estimates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การนำกลับมาประมาณการใหม่ คือ การนำซอฟต์แวร์ที่มีอยู่มาประมาณการใหม่เพื่อให้ได้ผลลัพธ์ที่ดีขึ้น เช่น ซอฟต์แวร์ </a:t>
            </a:r>
            <a:r>
              <a:rPr lang="en-US" dirty="0"/>
              <a:t>CAD</a:t>
            </a:r>
          </a:p>
          <a:p>
            <a:r>
              <a:rPr lang="th-TH" dirty="0"/>
              <a:t>ซอฟต์แวร์ </a:t>
            </a:r>
            <a:r>
              <a:rPr lang="en-US" dirty="0"/>
              <a:t>CAD </a:t>
            </a:r>
            <a:r>
              <a:rPr lang="th-TH" dirty="0"/>
              <a:t>ใช้คนตั้งแต่ </a:t>
            </a:r>
            <a:r>
              <a:rPr lang="en-US" dirty="0"/>
              <a:t>46 - 68 </a:t>
            </a:r>
            <a:r>
              <a:rPr lang="th-TH" dirty="0"/>
              <a:t>คนต่อเดือน เฉลี่ย </a:t>
            </a:r>
            <a:r>
              <a:rPr lang="en-US" dirty="0"/>
              <a:t>58 </a:t>
            </a:r>
            <a:r>
              <a:rPr lang="th-TH" dirty="0"/>
              <a:t>คนต่อเดือน ค่าเฉลี่ยของความแปรปวนอยู่ที่ </a:t>
            </a:r>
            <a:r>
              <a:rPr lang="en-US" dirty="0"/>
              <a:t>18% - 21% </a:t>
            </a:r>
          </a:p>
          <a:p>
            <a:r>
              <a:rPr lang="th-TH" dirty="0"/>
              <a:t>เมื่อการประมาณการไม่ถูกต้อง สามารถตรวจสอบจากสาเหตุดังต่อไปนี้</a:t>
            </a:r>
          </a:p>
          <a:p>
            <a:pPr lvl="1"/>
            <a:r>
              <a:rPr lang="th-TH" dirty="0"/>
              <a:t>ความเข้าใจของโครงการไม่เพียงพอ</a:t>
            </a:r>
          </a:p>
          <a:p>
            <a:pPr lvl="1"/>
            <a:r>
              <a:rPr lang="th-TH" dirty="0"/>
              <a:t>ปัญหาการใช้เทคนิคการประมาณการไม่แหมาะสม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48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90818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estimation techniques for software projects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เครื่องมือการประมาณการอัตโนมัติ มีกระบวนการ</a:t>
            </a:r>
            <a:r>
              <a:rPr lang="en-US" dirty="0"/>
              <a:t> What-if analyses</a:t>
            </a:r>
            <a:r>
              <a:rPr lang="th-TH" dirty="0"/>
              <a:t> เพื่อช่วยในการวิเคราะห์ตัวแปรในโครงการ</a:t>
            </a:r>
          </a:p>
          <a:p>
            <a:r>
              <a:rPr lang="th-TH" dirty="0"/>
              <a:t>เครื่องมือการประมาณการอัตโนมัติมีลักษณะและหน้าที่การทำงานดังนี้</a:t>
            </a:r>
          </a:p>
          <a:p>
            <a:pPr lvl="1"/>
            <a:r>
              <a:rPr lang="th-TH" dirty="0"/>
              <a:t>ประมาณการขนาดของโครงการ</a:t>
            </a:r>
            <a:endParaRPr lang="en-US" dirty="0"/>
          </a:p>
          <a:p>
            <a:pPr lvl="1"/>
            <a:r>
              <a:rPr lang="th-TH" dirty="0"/>
              <a:t>ระบุงานที่เหมาะกับวิศวกรซอฟแวร์ </a:t>
            </a:r>
            <a:endParaRPr lang="en-US" dirty="0"/>
          </a:p>
          <a:p>
            <a:pPr lvl="1"/>
            <a:r>
              <a:rPr lang="th-TH" dirty="0"/>
              <a:t>ประมาณการคน</a:t>
            </a:r>
            <a:endParaRPr lang="en-US" dirty="0"/>
          </a:p>
          <a:p>
            <a:pPr lvl="1"/>
            <a:r>
              <a:rPr lang="th-TH" dirty="0"/>
              <a:t>ประมาณการแรงงานต่องาน</a:t>
            </a:r>
            <a:endParaRPr lang="en-US" dirty="0"/>
          </a:p>
          <a:p>
            <a:pPr lvl="1"/>
            <a:r>
              <a:rPr lang="th-TH" dirty="0"/>
              <a:t>ประมาณการงบประมาณซอฟต์แวร์</a:t>
            </a:r>
            <a:endParaRPr lang="en-US" dirty="0"/>
          </a:p>
          <a:p>
            <a:pPr lvl="1"/>
            <a:r>
              <a:rPr lang="th-TH" dirty="0"/>
              <a:t>ประมาณการกำหนดการ หรือตารางเวลา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49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372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/>
              <a:t>ข้อสังเกตของการประมาณการ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Observations on estimation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6989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แบบจำลองการประมาณการ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Empirical estimation models</a:t>
            </a:r>
            <a:endParaRPr lang="th-TH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แบบจำลองการประมาณการ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แบบจำลองการประมาณการสำหรับซอฟต์แวร์คอมพิวเตอร์นั้นได้มาจากการสังเกตการคาดการณ์จาก</a:t>
            </a:r>
            <a:r>
              <a:rPr lang="en-US" dirty="0"/>
              <a:t> LOC </a:t>
            </a:r>
            <a:r>
              <a:rPr lang="th-TH" dirty="0"/>
              <a:t>หรือ </a:t>
            </a:r>
            <a:r>
              <a:rPr lang="en-US" dirty="0"/>
              <a:t>FP</a:t>
            </a:r>
            <a:r>
              <a:rPr lang="th-TH" dirty="0"/>
              <a:t> ที่มาจากโครงการก่อนๆ</a:t>
            </a:r>
          </a:p>
          <a:p>
            <a:r>
              <a:rPr lang="th-TH" dirty="0"/>
              <a:t>แบบจำลองการประมาณการควรจะปรับเปลี่ยนเพื่อให้สอดคล้องกับสถานการณ์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51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39246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th-TH" dirty="0"/>
              <a:t>โครงสร้างแบบจำลองการประมาณการ </a:t>
            </a:r>
            <a:br>
              <a:rPr lang="en-US" dirty="0"/>
            </a:br>
            <a:r>
              <a:rPr lang="en-US" dirty="0"/>
              <a:t>(The structure of estimation models)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รูปแบบการประมาณการได้มาโดยใช้การวิเคราะห์ การเก็บรวบรวมข้อมูลจากโครงการซอฟต์แวร์ที่ผ่านมา </a:t>
            </a:r>
          </a:p>
          <a:p>
            <a:r>
              <a:rPr lang="th-TH" b="1" dirty="0"/>
              <a:t>โครงสร้างแบบจำลองการประมาณการ คำนวณได้จากสมการที่ </a:t>
            </a:r>
            <a:r>
              <a:rPr lang="en-US" b="1" dirty="0"/>
              <a:t>15-1</a:t>
            </a:r>
            <a:endParaRPr lang="th-TH" b="1" dirty="0"/>
          </a:p>
          <a:p>
            <a:endParaRPr lang="th-TH" b="1" dirty="0"/>
          </a:p>
          <a:p>
            <a:pPr marL="0" indent="0">
              <a:buNone/>
            </a:pPr>
            <a:r>
              <a:rPr lang="th-TH" dirty="0"/>
              <a:t>	</a:t>
            </a:r>
          </a:p>
          <a:p>
            <a:pPr marL="0" indent="0">
              <a:buNone/>
            </a:pPr>
            <a:r>
              <a:rPr lang="th-TH" dirty="0"/>
              <a:t>		</a:t>
            </a:r>
            <a:endParaRPr lang="en-US" dirty="0"/>
          </a:p>
          <a:p>
            <a:pPr lvl="1"/>
            <a:r>
              <a:rPr lang="en-US" dirty="0"/>
              <a:t>A, B </a:t>
            </a:r>
            <a:r>
              <a:rPr lang="th-TH" dirty="0"/>
              <a:t>และ</a:t>
            </a:r>
            <a:r>
              <a:rPr lang="en-US" dirty="0"/>
              <a:t> C</a:t>
            </a:r>
            <a:r>
              <a:rPr lang="th-TH" dirty="0"/>
              <a:t> </a:t>
            </a:r>
            <a:r>
              <a:rPr lang="en-US" dirty="0"/>
              <a:t>:</a:t>
            </a:r>
            <a:r>
              <a:rPr lang="th-TH" dirty="0"/>
              <a:t> ค่าคงที่ ที่คำนวณมาจากข้อมูลในอดีต</a:t>
            </a:r>
            <a:endParaRPr lang="en-US" dirty="0"/>
          </a:p>
          <a:p>
            <a:pPr lvl="1"/>
            <a:r>
              <a:rPr lang="en-US" dirty="0"/>
              <a:t>E </a:t>
            </a:r>
            <a:r>
              <a:rPr lang="th-TH" dirty="0"/>
              <a:t>(</a:t>
            </a:r>
            <a:r>
              <a:rPr lang="en-US" dirty="0"/>
              <a:t>Effort</a:t>
            </a:r>
            <a:r>
              <a:rPr lang="th-TH" dirty="0"/>
              <a:t>)</a:t>
            </a:r>
            <a:r>
              <a:rPr lang="en-US" dirty="0"/>
              <a:t> :</a:t>
            </a:r>
            <a:r>
              <a:rPr lang="th-TH" dirty="0"/>
              <a:t> แรงงาน (</a:t>
            </a:r>
            <a:r>
              <a:rPr lang="en-US" dirty="0"/>
              <a:t>Person-Month</a:t>
            </a:r>
            <a:r>
              <a:rPr lang="th-TH" dirty="0"/>
              <a:t>)</a:t>
            </a:r>
            <a:endParaRPr lang="en-US" dirty="0"/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n</a:t>
            </a:r>
            <a:r>
              <a:rPr lang="en-US" dirty="0"/>
              <a:t> :</a:t>
            </a:r>
            <a:r>
              <a:rPr lang="th-TH" dirty="0"/>
              <a:t> ตัวแปรการประมาณค่าทั้ง </a:t>
            </a:r>
            <a:r>
              <a:rPr lang="en-US" dirty="0"/>
              <a:t>LOC </a:t>
            </a:r>
            <a:r>
              <a:rPr lang="th-TH" dirty="0"/>
              <a:t>หรือ </a:t>
            </a:r>
            <a:r>
              <a:rPr lang="en-US" dirty="0"/>
              <a:t>FP </a:t>
            </a:r>
          </a:p>
          <a:p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2996952"/>
            <a:ext cx="6635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 = A + B * (e</a:t>
            </a:r>
            <a:r>
              <a:rPr lang="en-US" sz="4400" b="1" baseline="-25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</a:t>
            </a:r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en-US" sz="4400" b="1" baseline="30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 </a:t>
            </a:r>
            <a:r>
              <a:rPr lang="en-US" sz="4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---- (15-1)</a:t>
            </a:r>
            <a:endParaRPr lang="en-US" sz="4400" b="1" baseline="30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52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37277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แบบจำลอง </a:t>
            </a:r>
            <a:r>
              <a:rPr lang="en-US" dirty="0"/>
              <a:t>COCOMO (The COCOMO II model)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COCOMO II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เป็นโมเดลในการประมาณการค่าซอฟต์แวร์เป็นระยะๆ ซึ่งถูกนำมาใช้ในการประเมินราคาซอฟต์แวร์กันอย่างแพร่หลาย โดยนำความแตกต่างแต่ละโครงการ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ลักษณะเฉพาะ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ผู้เกี่ยวข้องต่างๆ มาแปลงเป็นตัวเลขและนำมาคำนวณ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COCOMO II </a:t>
            </a:r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เป็นรูปแบบการประมาณการดังต่อไปนี้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Application composition model</a:t>
            </a:r>
            <a:r>
              <a:rPr lang="th-TH" dirty="0">
                <a:solidFill>
                  <a:schemeClr val="tx2">
                    <a:lumMod val="75000"/>
                  </a:schemeClr>
                </a:solidFill>
              </a:rPr>
              <a:t> เป็นระยะการพัฒนาต้นแบบช่วงต้น  เหมาะกับการผลิตซอฟต์แวร์ด้วยแนวทางคอมโพเน้นท์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(Component-based development)</a:t>
            </a:r>
            <a:r>
              <a:rPr lang="th-TH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Early design model </a:t>
            </a:r>
            <a:r>
              <a:rPr lang="th-TH" dirty="0">
                <a:solidFill>
                  <a:schemeClr val="tx2">
                    <a:lumMod val="75000"/>
                  </a:schemeClr>
                </a:solidFill>
              </a:rPr>
              <a:t>ใช้ในระยะก่อนออกแบบซอฟต์แวร์แต่หลังจากการกำหนดความต้องการแล้ว จะใช้ค่า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FP </a:t>
            </a:r>
            <a:r>
              <a:rPr lang="th-TH" dirty="0">
                <a:solidFill>
                  <a:schemeClr val="tx2">
                    <a:lumMod val="75000"/>
                  </a:schemeClr>
                </a:solidFill>
              </a:rPr>
              <a:t>แทนขนาดซอฟต์แวร์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Post-architecture model </a:t>
            </a:r>
            <a:r>
              <a:rPr lang="th-TH" dirty="0">
                <a:solidFill>
                  <a:schemeClr val="tx2">
                    <a:lumMod val="75000"/>
                  </a:schemeClr>
                </a:solidFill>
              </a:rPr>
              <a:t>ใช้ประมาณการในระยะหลังการออกแบบซอฟต์แวร์ เป็นการประมาณการ อีกครั้งเพื่อความถูกต้องของค่าประมาณการที่ได้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53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24236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ตารางที่ 15-6 </a:t>
            </a:r>
            <a:r>
              <a:rPr lang="en-US" dirty="0"/>
              <a:t>Complexity weighting for object types</a:t>
            </a:r>
            <a:endParaRPr lang="th-T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8307946" cy="3168352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54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15632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คำอธิบายตารางที่ 15-6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Object points</a:t>
            </a:r>
            <a:r>
              <a:rPr lang="th-TH" dirty="0"/>
              <a:t> เป็นค่าที่หาได้จากการนับ องค์ประกอบ 3 อย่าง เพื่อใช้ในการคำนวณเพื่อการตัดสินใจ ได้แก่  </a:t>
            </a:r>
          </a:p>
          <a:p>
            <a:pPr lvl="1"/>
            <a:r>
              <a:rPr lang="en-US" dirty="0"/>
              <a:t>Screen : </a:t>
            </a:r>
            <a:r>
              <a:rPr lang="th-TH" dirty="0"/>
              <a:t>หน้าจอติดต่อผู้ใช้ </a:t>
            </a:r>
          </a:p>
          <a:p>
            <a:pPr lvl="1"/>
            <a:r>
              <a:rPr lang="en-US" dirty="0"/>
              <a:t>Report : </a:t>
            </a:r>
            <a:r>
              <a:rPr lang="th-TH" dirty="0"/>
              <a:t>รายงาน</a:t>
            </a:r>
          </a:p>
          <a:p>
            <a:pPr lvl="1"/>
            <a:r>
              <a:rPr lang="en-US" dirty="0"/>
              <a:t>Component : </a:t>
            </a:r>
            <a:r>
              <a:rPr lang="th-TH" dirty="0"/>
              <a:t>องค์ประกอบ</a:t>
            </a:r>
          </a:p>
          <a:p>
            <a:r>
              <a:rPr lang="th-TH" dirty="0"/>
              <a:t>ซึ่งจะมีระดับความ ง่าย ปานกลาง ยาก ซึ่งขึ้นอยู่กับจำนวนขององค์ประกอบซอฟต์แวร์นั้นๆ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55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74560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แบบจำลอง</a:t>
            </a:r>
            <a:r>
              <a:rPr lang="en-US" dirty="0"/>
              <a:t> COCOMO II (2)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	   </a:t>
            </a:r>
          </a:p>
          <a:p>
            <a:pPr marL="0" indent="0">
              <a:buNone/>
            </a:pPr>
            <a:r>
              <a:rPr lang="en-US" sz="3500" b="1" dirty="0"/>
              <a:t>      NOP = (Object</a:t>
            </a:r>
            <a:r>
              <a:rPr lang="th-TH" sz="3500" b="1" dirty="0"/>
              <a:t> </a:t>
            </a:r>
            <a:r>
              <a:rPr lang="en-US" sz="3500" b="1" dirty="0"/>
              <a:t>points</a:t>
            </a:r>
            <a:r>
              <a:rPr lang="th-TH" sz="3500" b="1" dirty="0"/>
              <a:t>) </a:t>
            </a:r>
            <a:r>
              <a:rPr lang="en-US" sz="3500" b="1" dirty="0"/>
              <a:t>x [(100 - reuse</a:t>
            </a:r>
            <a:r>
              <a:rPr lang="th-TH" sz="3500" b="1" dirty="0"/>
              <a:t>%) / 100]</a:t>
            </a:r>
          </a:p>
          <a:p>
            <a:pPr marL="0" indent="0">
              <a:buNone/>
            </a:pPr>
            <a:endParaRPr lang="en-US" sz="3500" b="1" dirty="0"/>
          </a:p>
          <a:p>
            <a:r>
              <a:rPr lang="en-US" dirty="0"/>
              <a:t>NOP (New Object Points) </a:t>
            </a:r>
            <a:r>
              <a:rPr lang="th-TH" dirty="0"/>
              <a:t>คือ ส่วนของโปรแกรมที่ถูกสร้างขึ้นมาใหม่</a:t>
            </a:r>
            <a:endParaRPr lang="en-US" dirty="0"/>
          </a:p>
          <a:p>
            <a:r>
              <a:rPr lang="en-US" dirty="0"/>
              <a:t>Object Points </a:t>
            </a:r>
            <a:r>
              <a:rPr lang="th-TH" dirty="0"/>
              <a:t>คือ ส่วนที่สร้างขึ้นมาใหม่ </a:t>
            </a:r>
            <a:endParaRPr lang="en-US" dirty="0"/>
          </a:p>
          <a:p>
            <a:r>
              <a:rPr lang="en-US" dirty="0"/>
              <a:t>Reuse</a:t>
            </a:r>
            <a:r>
              <a:rPr lang="th-TH" dirty="0"/>
              <a:t> คือ ส่วนที่มีการนำกลับมาใช้ใหม่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56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9396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แบบจำลอง</a:t>
            </a:r>
            <a:r>
              <a:rPr lang="en-US" dirty="0"/>
              <a:t> COCOMO II (3)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500" dirty="0"/>
                  <a:t>	</a:t>
                </a:r>
              </a:p>
              <a:p>
                <a:pPr marL="0" indent="0">
                  <a:buNone/>
                </a:pPr>
                <a:r>
                  <a:rPr lang="en-US" sz="3500" dirty="0"/>
                  <a:t>		</a:t>
                </a:r>
                <a:r>
                  <a:rPr lang="en-US" sz="3600" b="1" dirty="0"/>
                  <a:t>PROD =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NOP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person</m:t>
                        </m:r>
                        <m:r>
                          <a:rPr lang="en-US" sz="360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month</m:t>
                        </m:r>
                      </m:den>
                    </m:f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Productivity  Rate (PROD)  </a:t>
                </a:r>
                <a:r>
                  <a:rPr lang="th-TH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คือ อัตราผลผลิต</a:t>
                </a:r>
              </a:p>
              <a:p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3100" b="1" dirty="0">
                    <a:solidFill>
                      <a:srgbClr val="FF0000"/>
                    </a:solidFill>
                  </a:rPr>
                  <a:t>		 </a:t>
                </a:r>
                <a:r>
                  <a:rPr lang="en-US" sz="3100" b="1" dirty="0"/>
                  <a:t>Estimated Effort </a:t>
                </a:r>
                <a:r>
                  <a:rPr lang="en-US" sz="31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100">
                            <a:latin typeface="Cambria Math" panose="02040503050406030204" pitchFamily="18" charset="0"/>
                          </a:rPr>
                          <m:t>NOP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100">
                            <a:latin typeface="Cambria Math" panose="02040503050406030204" pitchFamily="18" charset="0"/>
                          </a:rPr>
                          <m:t>PROD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Estimated Effort </a:t>
                </a:r>
                <a:r>
                  <a:rPr lang="th-TH" dirty="0"/>
                  <a:t>คือ เวลาที่คาดว่าจะเสร็จ หน่วยเป็นเดือน</a:t>
                </a:r>
                <a:r>
                  <a:rPr lang="en-US" dirty="0"/>
                  <a:t>	</a:t>
                </a:r>
                <a:r>
                  <a:rPr lang="en-US" sz="3600" dirty="0"/>
                  <a:t>	</a:t>
                </a:r>
                <a:endParaRPr lang="th-TH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57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6897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ตารางที่ 15-7 </a:t>
            </a:r>
            <a:r>
              <a:rPr lang="en-US" dirty="0"/>
              <a:t>Productivity rate for object points</a:t>
            </a:r>
            <a:endParaRPr lang="th-T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77" y="1556792"/>
            <a:ext cx="8334297" cy="2592288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58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16274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คำอธิบายตารางที่ 15-7 </a:t>
            </a:r>
            <a:r>
              <a:rPr lang="en-US" dirty="0"/>
              <a:t>Productivity rate for object points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จากข้อมูลที่เคยได้ทดสอบมาทำให้เห็นได้จากตารางที่ 7  ถ้าความสามารถยิ่งอยู่ในระดับที่สูงขึ้น วุฒิภาวะการตัดสินใจก็จะยิ่งอยู่ในระดับที่สูงขึ้นไปด้วย และผลผลิต (</a:t>
            </a:r>
            <a:r>
              <a:rPr lang="en-US" dirty="0"/>
              <a:t>PROD</a:t>
            </a:r>
            <a:r>
              <a:rPr lang="th-TH" dirty="0"/>
              <a:t>) ก็จะยิ่งสูงขึ้น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59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747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ข้อสังเกตของการประมาณการ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เป็นการสังเกตการประมาณการพื้นฐานในโครงการ ที่จะประมาณการความเสี่ยงในนำไปสู่ความไม่แน่นอนหรือไม่ ใช้หลักองค์ประกอบในการประมาณการ </a:t>
            </a:r>
          </a:p>
          <a:p>
            <a:r>
              <a:rPr lang="th-TH" dirty="0"/>
              <a:t>โดยข้อสังเกตนี้สามารถใช้เป็นเทคนิคการแก้ปัญหา เพื่อลดความเสี่ยงในการประมาณการ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6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51347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316978"/>
            <a:ext cx="8229600" cy="4937760"/>
          </a:xfrm>
        </p:spPr>
        <p:txBody>
          <a:bodyPr>
            <a:normAutofit/>
          </a:bodyPr>
          <a:lstStyle/>
          <a:p>
            <a:r>
              <a:rPr lang="th-TH" b="1" dirty="0"/>
              <a:t>ยกตัวอย่างจากสมการ</a:t>
            </a:r>
            <a:r>
              <a:rPr lang="th-TH" dirty="0"/>
              <a:t> กรณีมีการนำซอฟต์แวร์กลับมาใช้ใหม่ 10</a:t>
            </a:r>
            <a:r>
              <a:rPr lang="en-US" dirty="0"/>
              <a:t>%</a:t>
            </a:r>
            <a:r>
              <a:rPr lang="th-TH" dirty="0"/>
              <a:t> นับ</a:t>
            </a:r>
            <a:r>
              <a:rPr lang="en-US" dirty="0"/>
              <a:t> Object Points</a:t>
            </a:r>
            <a:r>
              <a:rPr lang="th-TH" dirty="0"/>
              <a:t>ได้ </a:t>
            </a:r>
            <a:r>
              <a:rPr lang="en-US" dirty="0"/>
              <a:t>40 OP</a:t>
            </a:r>
            <a:r>
              <a:rPr lang="th-TH" dirty="0"/>
              <a:t> ความสามารถของทีมงานอยู่ในระดับกลางดูจากรูปจะมีค่า 13</a:t>
            </a:r>
          </a:p>
          <a:p>
            <a:endParaRPr lang="en-US" dirty="0"/>
          </a:p>
          <a:p>
            <a:endParaRPr lang="en-US" dirty="0"/>
          </a:p>
          <a:p>
            <a:endParaRPr lang="th-TH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1520" y="2276872"/>
            <a:ext cx="8307946" cy="3168352"/>
            <a:chOff x="421887" y="2272700"/>
            <a:chExt cx="8307946" cy="3168352"/>
          </a:xfrm>
        </p:grpSpPr>
        <p:grpSp>
          <p:nvGrpSpPr>
            <p:cNvPr id="15" name="Group 14"/>
            <p:cNvGrpSpPr/>
            <p:nvPr/>
          </p:nvGrpSpPr>
          <p:grpSpPr>
            <a:xfrm>
              <a:off x="421887" y="2272700"/>
              <a:ext cx="8307946" cy="3168352"/>
              <a:chOff x="421887" y="2272700"/>
              <a:chExt cx="8307946" cy="3168352"/>
            </a:xfrm>
          </p:grpSpPr>
          <p:pic>
            <p:nvPicPr>
              <p:cNvPr id="10" name="Content Placeholder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887" y="2272700"/>
                <a:ext cx="8307946" cy="3168352"/>
              </a:xfrm>
              <a:prstGeom prst="rect">
                <a:avLst/>
              </a:prstGeom>
            </p:spPr>
          </p:pic>
          <p:sp>
            <p:nvSpPr>
              <p:cNvPr id="11" name="Oval 10"/>
              <p:cNvSpPr/>
              <p:nvPr/>
            </p:nvSpPr>
            <p:spPr>
              <a:xfrm>
                <a:off x="7164288" y="4581128"/>
                <a:ext cx="504056" cy="50405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>
              <a:off x="6732240" y="4221088"/>
              <a:ext cx="504056" cy="4320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67546" y="2564904"/>
            <a:ext cx="8334297" cy="2592288"/>
            <a:chOff x="169168" y="5854485"/>
            <a:chExt cx="8334297" cy="2592288"/>
          </a:xfrm>
        </p:grpSpPr>
        <p:grpSp>
          <p:nvGrpSpPr>
            <p:cNvPr id="7" name="Group 6"/>
            <p:cNvGrpSpPr/>
            <p:nvPr/>
          </p:nvGrpSpPr>
          <p:grpSpPr>
            <a:xfrm>
              <a:off x="169168" y="5854485"/>
              <a:ext cx="8334297" cy="2592288"/>
              <a:chOff x="395536" y="2132856"/>
              <a:chExt cx="8334297" cy="2592288"/>
            </a:xfrm>
          </p:grpSpPr>
          <p:pic>
            <p:nvPicPr>
              <p:cNvPr id="4" name="Content Placeholder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2132856"/>
                <a:ext cx="8334297" cy="2592288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5940152" y="3861048"/>
                <a:ext cx="576064" cy="576064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5940152" y="6858000"/>
              <a:ext cx="0" cy="720080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38437" y="3593722"/>
                <a:ext cx="6920661" cy="2251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PROD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𝐍𝐎𝐏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𝐩𝐞𝐫𝐬𝐨𝐧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𝐦𝐨𝐧𝐭𝐡</m:t>
                        </m:r>
                      </m:den>
                    </m:f>
                  </m:oMath>
                </a14:m>
                <a:r>
                  <a:rPr lang="en-US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</a:p>
              <a:p>
                <a:r>
                  <a:rPr lang="en-US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PROD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𝟑𝟔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 </a:t>
                </a:r>
                <a:endParaRPr lang="en-US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r>
                  <a:rPr lang="en-US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PROD = 12</a:t>
                </a:r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37" y="3593722"/>
                <a:ext cx="6920661" cy="2251770"/>
              </a:xfrm>
              <a:prstGeom prst="rect">
                <a:avLst/>
              </a:prstGeom>
              <a:blipFill>
                <a:blip r:embed="rId5"/>
                <a:stretch>
                  <a:fillRect l="-176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742044" y="2656226"/>
            <a:ext cx="5351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NOP = 40 x [(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100 -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10)/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100]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NOP = 36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97458" y="2185700"/>
            <a:ext cx="588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NOP = (Object points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 [(100 - %reuse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/100]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72304" y="2213410"/>
                <a:ext cx="7724776" cy="2187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Estimated effort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NOP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PROD</m:t>
                        </m:r>
                      </m:den>
                    </m:f>
                  </m:oMath>
                </a14:m>
                <a:endParaRPr lang="en-US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r>
                  <a:rPr lang="en-US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Estimated effort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36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r>
                  <a:rPr lang="en-US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Estimated effort = </a:t>
                </a:r>
                <a:r>
                  <a:rPr lang="th-TH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3 </a:t>
                </a:r>
                <a:r>
                  <a:rPr lang="en-US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month</a:t>
                </a:r>
                <a:endParaRPr lang="en-US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4" y="2213410"/>
                <a:ext cx="7724776" cy="2187137"/>
              </a:xfrm>
              <a:prstGeom prst="rect">
                <a:avLst/>
              </a:prstGeom>
              <a:blipFill>
                <a:blip r:embed="rId6"/>
                <a:stretch>
                  <a:fillRect l="-165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60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8951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/>
      <p:bldP spid="33" grpId="1"/>
      <p:bldP spid="34" grpId="0"/>
      <p:bldP spid="34" grpId="1"/>
      <p:bldP spid="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equation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sz="3600" b="1" dirty="0"/>
                  <a:t>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>
                                <a:latin typeface="Cambria Math"/>
                              </a:rPr>
                              <m:t>𝑳𝑶𝑪</m:t>
                            </m:r>
                            <m:r>
                              <a:rPr lang="en-US" sz="3600" b="1" i="1">
                                <a:latin typeface="Cambria Math"/>
                              </a:rPr>
                              <m:t>×</m:t>
                            </m:r>
                            <m:r>
                              <a:rPr lang="en-US" sz="3600" b="1" i="1">
                                <a:latin typeface="Cambria Math"/>
                              </a:rPr>
                              <m:t>𝑩</m:t>
                            </m:r>
                          </m:e>
                          <m:sup>
                            <m:r>
                              <a:rPr lang="en-US" sz="3600" b="1" i="1">
                                <a:latin typeface="Cambria Math"/>
                              </a:rPr>
                              <m:t>𝟎</m:t>
                            </m:r>
                            <m:r>
                              <a:rPr lang="en-US" sz="3600" b="1" i="1">
                                <a:latin typeface="Cambria Math"/>
                              </a:rPr>
                              <m:t>.</m:t>
                            </m:r>
                            <m:r>
                              <a:rPr lang="en-US" sz="3600" b="1" i="1">
                                <a:latin typeface="Cambria Math"/>
                              </a:rPr>
                              <m:t>𝟑𝟑𝟑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>
                                <a:latin typeface="Cambria Math"/>
                              </a:rPr>
                              <m:t>𝑷</m:t>
                            </m:r>
                          </m:e>
                          <m:sup>
                            <m:r>
                              <a:rPr lang="en-US" sz="3600" b="1" i="1">
                                <a:latin typeface="Cambria Math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b="1" dirty="0"/>
                  <a:t>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latin typeface="Cambria Math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>
                                <a:latin typeface="Cambria Math"/>
                              </a:rPr>
                              <m:t>𝒕</m:t>
                            </m:r>
                          </m:e>
                          <m:sup>
                            <m:r>
                              <a:rPr lang="en-US" sz="3600" b="1" i="1">
                                <a:latin typeface="Cambria Math"/>
                              </a:rPr>
                              <m:t>𝟒</m:t>
                            </m:r>
                          </m:sup>
                        </m:sSup>
                      </m:den>
                    </m:f>
                  </m:oMath>
                </a14:m>
                <a:endParaRPr lang="en-US" sz="3600" b="1" dirty="0"/>
              </a:p>
              <a:p>
                <a:endParaRPr lang="en-US" dirty="0"/>
              </a:p>
              <a:p>
                <a:r>
                  <a:rPr lang="en-US" dirty="0"/>
                  <a:t>E (Effort) </a:t>
                </a:r>
                <a:r>
                  <a:rPr lang="th-TH" dirty="0"/>
                  <a:t>คือ ปริมาณแรงงานของ </a:t>
                </a:r>
                <a:r>
                  <a:rPr lang="en-US" dirty="0"/>
                  <a:t>person</a:t>
                </a:r>
                <a:r>
                  <a:rPr lang="th-TH" dirty="0"/>
                  <a:t>/</a:t>
                </a:r>
                <a:r>
                  <a:rPr lang="en-US" dirty="0"/>
                  <a:t>months</a:t>
                </a:r>
                <a:r>
                  <a:rPr lang="th-TH" dirty="0"/>
                  <a:t> หรือ </a:t>
                </a:r>
                <a:r>
                  <a:rPr lang="en-US" dirty="0"/>
                  <a:t>person</a:t>
                </a:r>
                <a:r>
                  <a:rPr lang="th-TH" dirty="0"/>
                  <a:t>/</a:t>
                </a:r>
                <a:r>
                  <a:rPr lang="en-US" dirty="0"/>
                  <a:t>years</a:t>
                </a:r>
                <a:endParaRPr lang="th-TH" dirty="0"/>
              </a:p>
              <a:p>
                <a:r>
                  <a:rPr lang="en-US" dirty="0"/>
                  <a:t>t (Time) </a:t>
                </a:r>
                <a:r>
                  <a:rPr lang="th-TH" dirty="0"/>
                  <a:t> คือ</a:t>
                </a:r>
                <a:r>
                  <a:rPr lang="en-US" dirty="0"/>
                  <a:t> </a:t>
                </a:r>
                <a:r>
                  <a:rPr lang="th-TH" dirty="0"/>
                  <a:t>ระยะเวลาที่ดำเนินโครงการโดยวัดเป็น </a:t>
                </a:r>
                <a:r>
                  <a:rPr lang="en-US" dirty="0"/>
                  <a:t>months</a:t>
                </a:r>
                <a:r>
                  <a:rPr lang="th-TH" dirty="0"/>
                  <a:t> หรือ </a:t>
                </a:r>
                <a:r>
                  <a:rPr lang="en-US" dirty="0"/>
                  <a:t>years</a:t>
                </a:r>
                <a:endParaRPr lang="th-TH" dirty="0"/>
              </a:p>
              <a:p>
                <a:r>
                  <a:rPr lang="en-US" dirty="0"/>
                  <a:t>B </a:t>
                </a:r>
                <a:r>
                  <a:rPr lang="th-TH" dirty="0"/>
                  <a:t>คือ</a:t>
                </a:r>
                <a:r>
                  <a:rPr lang="en-US" dirty="0"/>
                  <a:t> “Special skill factor” </a:t>
                </a:r>
                <a:r>
                  <a:rPr lang="th-TH" dirty="0"/>
                  <a:t>หรือทักษะพิเศษของแต่ละคน (วัดจากปริมาณการเขียนโปรแกรม)</a:t>
                </a:r>
              </a:p>
              <a:p>
                <a:r>
                  <a:rPr lang="en-US" dirty="0"/>
                  <a:t>P </a:t>
                </a:r>
                <a:r>
                  <a:rPr lang="th-TH" dirty="0"/>
                  <a:t>คือ </a:t>
                </a:r>
                <a:r>
                  <a:rPr lang="en-US" dirty="0"/>
                  <a:t>“Productivity parameter” </a:t>
                </a:r>
                <a:r>
                  <a:rPr lang="th-TH" dirty="0"/>
                  <a:t>พารามิเตอร์อื่น ๆ วัดจากลักษณะของงานแต่ละชิ้นที่แตกต่างกัน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741" r="-29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61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45624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equation (2)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h-TH" dirty="0"/>
                  <a:t>ต่อมามีการพัฒนาชุดสมการเพื่อลดความซับซ้อน 2 ชุดสมการ คือ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en-US" sz="3400" dirty="0" err="1"/>
                  <a:t>t</a:t>
                </a:r>
                <a:r>
                  <a:rPr lang="en-US" sz="3400" baseline="-25000" dirty="0" err="1"/>
                  <a:t>min</a:t>
                </a:r>
                <a:r>
                  <a:rPr lang="en-US" sz="3400" dirty="0"/>
                  <a:t>= 8.14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𝐿𝑂𝐶</m:t>
                        </m:r>
                      </m:num>
                      <m:den>
                        <m:sSup>
                          <m:sSupPr>
                            <m:ctrlPr>
                              <a:rPr lang="en-US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3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4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400" i="1">
                                <a:latin typeface="Cambria Math" panose="02040503050406030204" pitchFamily="18" charset="0"/>
                              </a:rPr>
                              <m:t>43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400" dirty="0"/>
                  <a:t> in month for </a:t>
                </a:r>
                <a:r>
                  <a:rPr lang="en-US" sz="3400" dirty="0" err="1"/>
                  <a:t>t</a:t>
                </a:r>
                <a:r>
                  <a:rPr lang="en-US" sz="3400" baseline="-25000" dirty="0" err="1"/>
                  <a:t>min</a:t>
                </a:r>
                <a:r>
                  <a:rPr lang="en-US" sz="3400" baseline="-25000" dirty="0"/>
                  <a:t> </a:t>
                </a:r>
                <a:r>
                  <a:rPr lang="en-US" sz="3400" i="1" dirty="0"/>
                  <a:t>&gt; 6</a:t>
                </a:r>
                <a:r>
                  <a:rPr lang="th-TH" sz="3400" i="1" dirty="0"/>
                  <a:t> </a:t>
                </a:r>
                <a:r>
                  <a:rPr lang="th-TH" sz="3400" dirty="0"/>
                  <a:t>เดือน        </a:t>
                </a:r>
                <a:r>
                  <a:rPr lang="th-TH" sz="2400" dirty="0"/>
                  <a:t>	                    (1)</a:t>
                </a:r>
                <a:endParaRPr lang="en-US" sz="2400" dirty="0"/>
              </a:p>
              <a:p>
                <a:r>
                  <a:rPr lang="th-TH" dirty="0"/>
                  <a:t>จากสมการที่ 1 </a:t>
                </a:r>
                <a:r>
                  <a:rPr lang="en-US" dirty="0"/>
                  <a:t>: </a:t>
                </a:r>
                <a:r>
                  <a:rPr lang="th-TH" dirty="0"/>
                  <a:t>ใช้หาเวลาในการทำโครงการ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3400" dirty="0"/>
                  <a:t>E = 180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𝐵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400" dirty="0"/>
                  <a:t> </a:t>
                </a:r>
                <a:r>
                  <a:rPr lang="th-TH" sz="3400" dirty="0"/>
                  <a:t>ใน คน-เดือน สำหรับ </a:t>
                </a:r>
                <a:r>
                  <a:rPr lang="en-US" sz="3400" dirty="0"/>
                  <a:t>E ≥ 20 </a:t>
                </a:r>
                <a:r>
                  <a:rPr lang="th-TH" sz="3400" dirty="0"/>
                  <a:t>คน-เดือน               </a:t>
                </a:r>
                <a:r>
                  <a:rPr lang="th-TH" sz="2400" dirty="0"/>
                  <a:t>(2)</a:t>
                </a:r>
              </a:p>
              <a:p>
                <a:r>
                  <a:rPr lang="th-TH" dirty="0"/>
                  <a:t>จากสมการที่ 2 </a:t>
                </a:r>
                <a:r>
                  <a:rPr lang="en-US" dirty="0"/>
                  <a:t>:</a:t>
                </a:r>
                <a:r>
                  <a:rPr lang="th-TH" dirty="0"/>
                  <a:t> อัตราแรงงาน </a:t>
                </a:r>
                <a:r>
                  <a:rPr lang="en-US" dirty="0"/>
                  <a:t>(person</a:t>
                </a:r>
                <a:r>
                  <a:rPr lang="th-TH" dirty="0"/>
                  <a:t>/</a:t>
                </a:r>
                <a:r>
                  <a:rPr lang="en-US" dirty="0"/>
                  <a:t>months</a:t>
                </a:r>
                <a:r>
                  <a:rPr lang="th-TH" dirty="0"/>
                  <a:t> หรือ </a:t>
                </a:r>
                <a:r>
                  <a:rPr lang="en-US" dirty="0"/>
                  <a:t>person</a:t>
                </a:r>
                <a:r>
                  <a:rPr lang="th-TH" dirty="0"/>
                  <a:t>/</a:t>
                </a:r>
                <a:r>
                  <a:rPr lang="en-US" dirty="0"/>
                  <a:t>years</a:t>
                </a:r>
                <a:r>
                  <a:rPr lang="th-TH" dirty="0"/>
                  <a:t>)</a:t>
                </a:r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07" t="-1235" r="-44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7164288" y="2204864"/>
            <a:ext cx="93610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164288" y="3933056"/>
            <a:ext cx="93610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62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97233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equation (3)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b="1" dirty="0"/>
              <a:t>ยกตัวอย่างจากสมการ</a:t>
            </a:r>
            <a:r>
              <a:rPr lang="th-TH" dirty="0"/>
              <a:t> ค่า </a:t>
            </a:r>
            <a:r>
              <a:rPr lang="en-US" dirty="0"/>
              <a:t>p = 12,000</a:t>
            </a:r>
            <a:r>
              <a:rPr lang="en-US" i="1" dirty="0"/>
              <a:t> </a:t>
            </a:r>
            <a:r>
              <a:rPr lang="th-TH" dirty="0"/>
              <a:t> เป็นค่าประมาณ ที่ได้จากการแนะนำ สำหรับโปรแกรม </a:t>
            </a:r>
            <a:r>
              <a:rPr lang="en-US" dirty="0"/>
              <a:t>CAD</a:t>
            </a:r>
            <a:r>
              <a:rPr lang="th-TH" i="1" dirty="0"/>
              <a:t> </a:t>
            </a:r>
            <a:r>
              <a:rPr lang="th-TH" dirty="0"/>
              <a:t>ที่กล่าวถึงก่อนหน้านี้ และให้ </a:t>
            </a:r>
            <a:r>
              <a:rPr lang="en-US" dirty="0"/>
              <a:t>LOC</a:t>
            </a:r>
            <a:r>
              <a:rPr lang="th-TH" dirty="0"/>
              <a:t> มีจำนวน 33</a:t>
            </a:r>
            <a:r>
              <a:rPr lang="en-US" dirty="0"/>
              <a:t>,</a:t>
            </a:r>
            <a:r>
              <a:rPr lang="th-TH" dirty="0"/>
              <a:t>200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4067944" y="2204864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จากสมการที่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67944" y="3625860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จากสมการที่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0404" y="2089512"/>
                <a:ext cx="3024336" cy="753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t</a:t>
                </a:r>
                <a:r>
                  <a:rPr lang="en-US" baseline="-25000" dirty="0" err="1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min</a:t>
                </a:r>
                <a:r>
                  <a:rPr lang="en-US" baseline="-2500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= 8.14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𝐿𝑂𝐶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43</m:t>
                            </m:r>
                          </m:sup>
                        </m:sSup>
                      </m:den>
                    </m:f>
                  </m:oMath>
                </a14:m>
                <a:endParaRPr lang="th-TH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04" y="2089512"/>
                <a:ext cx="3024336" cy="753924"/>
              </a:xfrm>
              <a:prstGeom prst="rect">
                <a:avLst/>
              </a:prstGeom>
              <a:blipFill>
                <a:blip r:embed="rId3"/>
                <a:stretch>
                  <a:fillRect l="-4032" b="-1219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2270" y="2869860"/>
                <a:ext cx="5857962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t</a:t>
                </a:r>
                <a:r>
                  <a:rPr lang="en-US" baseline="-25000" dirty="0" err="1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min</a:t>
                </a:r>
                <a:r>
                  <a:rPr lang="en-US" b="1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= 8.14 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33200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12000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= 12.6 calendar month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70" y="2869860"/>
                <a:ext cx="5857962" cy="704295"/>
              </a:xfrm>
              <a:prstGeom prst="rect">
                <a:avLst/>
              </a:prstGeom>
              <a:blipFill>
                <a:blip r:embed="rId4"/>
                <a:stretch>
                  <a:fillRect l="-2185" b="-20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0594" y="3625860"/>
                <a:ext cx="30243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E = 180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th-TH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94" y="3625860"/>
                <a:ext cx="3024336" cy="523220"/>
              </a:xfrm>
              <a:prstGeom prst="rect">
                <a:avLst/>
              </a:prstGeom>
              <a:blipFill>
                <a:blip r:embed="rId5"/>
                <a:stretch>
                  <a:fillRect l="-4032" t="-8140" b="-3604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0596" y="4201924"/>
                <a:ext cx="57372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E = 180 × 0.28 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= 58 person - month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96" y="4201924"/>
                <a:ext cx="5737293" cy="523220"/>
              </a:xfrm>
              <a:prstGeom prst="rect">
                <a:avLst/>
              </a:prstGeom>
              <a:blipFill>
                <a:blip r:embed="rId6"/>
                <a:stretch>
                  <a:fillRect l="-2125" t="-6977" b="-3604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63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6405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/>
              <a:t>เทคนิคการ</a:t>
            </a:r>
            <a:r>
              <a:rPr lang="th-TH" dirty="0"/>
              <a:t>ประมาณการ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Estimation techniques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35586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เทคนิคการประมาณการแบบวัตถุ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(Estimation for OO projects)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0120"/>
          </a:xfrm>
        </p:spPr>
        <p:txBody>
          <a:bodyPr>
            <a:normAutofit/>
          </a:bodyPr>
          <a:lstStyle/>
          <a:p>
            <a:r>
              <a:rPr lang="th-TH" dirty="0"/>
              <a:t>การประมาณการซอฟต์แวร์โดยใช้หลักการ </a:t>
            </a:r>
            <a:r>
              <a:rPr lang="en-US" dirty="0"/>
              <a:t>OOP </a:t>
            </a:r>
            <a:r>
              <a:rPr lang="th-TH" dirty="0"/>
              <a:t>เป็นการแบ่งงานเป็นส่วนๆ ที่เห็นการทำงานได้ชัดเจน โดย </a:t>
            </a:r>
            <a:r>
              <a:rPr lang="en-US" dirty="0"/>
              <a:t>Lorenz </a:t>
            </a:r>
            <a:r>
              <a:rPr lang="th-TH" dirty="0"/>
              <a:t>และ </a:t>
            </a:r>
            <a:r>
              <a:rPr lang="en-US" dirty="0"/>
              <a:t>Kidd </a:t>
            </a:r>
            <a:r>
              <a:rPr lang="th-TH" dirty="0"/>
              <a:t>ได้แนะนำวิธีการดังต่อไปนี้</a:t>
            </a:r>
          </a:p>
          <a:p>
            <a:pPr lvl="1"/>
            <a:r>
              <a:rPr lang="th-TH" dirty="0"/>
              <a:t>การแบ่งงานใหญ่ออกเป็นงานย่อยๆ การวิเคราะ </a:t>
            </a:r>
            <a:r>
              <a:rPr lang="en-US" dirty="0"/>
              <a:t>FP </a:t>
            </a:r>
            <a:r>
              <a:rPr lang="th-TH" dirty="0"/>
              <a:t>และเมดทรอดอื่นๆ ที่เหมาะสมของ</a:t>
            </a:r>
            <a:br>
              <a:rPr lang="th-TH" dirty="0"/>
            </a:br>
            <a:r>
              <a:rPr lang="en-US" dirty="0"/>
              <a:t>Conventional Applications</a:t>
            </a:r>
            <a:endParaRPr lang="th-TH" dirty="0"/>
          </a:p>
          <a:p>
            <a:pPr lvl="1"/>
            <a:r>
              <a:rPr lang="th-TH" dirty="0"/>
              <a:t>ใช้แบบจำลองความต้องการในการพัฒนาและนับการตรวจสอบ </a:t>
            </a:r>
            <a:r>
              <a:rPr lang="en-US" dirty="0"/>
              <a:t>Use-Case </a:t>
            </a:r>
            <a:r>
              <a:rPr lang="th-TH" dirty="0"/>
              <a:t>ทำให้รับรู้ถึงจำนวน </a:t>
            </a:r>
            <a:r>
              <a:rPr lang="en-US" dirty="0"/>
              <a:t>Use-Case </a:t>
            </a:r>
            <a:r>
              <a:rPr lang="th-TH" dirty="0"/>
              <a:t>ที่อาจะเปลี่ยนแปลงความก้าวหน้าของโครงการ</a:t>
            </a:r>
          </a:p>
          <a:p>
            <a:pPr lvl="1"/>
            <a:r>
              <a:rPr lang="th-TH" dirty="0"/>
              <a:t>กำหนดจำนวน </a:t>
            </a:r>
            <a:r>
              <a:rPr lang="en-US" dirty="0"/>
              <a:t>Key Class </a:t>
            </a:r>
            <a:r>
              <a:rPr lang="th-TH" dirty="0"/>
              <a:t>จากแบบจำลองความต้องการ </a:t>
            </a:r>
          </a:p>
          <a:p>
            <a:pPr marL="274320" lvl="1" indent="0">
              <a:buNone/>
            </a:pPr>
            <a:r>
              <a:rPr lang="en-US" b="1" dirty="0"/>
              <a:t>		</a:t>
            </a:r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65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5129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เทคนิคการประมาณการแบบวัตถุ</a:t>
            </a:r>
            <a:r>
              <a:rPr lang="en-US" dirty="0"/>
              <a:t> (2)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th-TH" dirty="0"/>
              <a:t>การจำแนกชนิดของ </a:t>
            </a:r>
            <a:r>
              <a:rPr lang="en-US" dirty="0"/>
              <a:t>Interface </a:t>
            </a:r>
            <a:r>
              <a:rPr lang="th-TH" dirty="0"/>
              <a:t>เพื่อสำหรับการประยุกต์ใช้และการพัฒนาตัวคูณของ</a:t>
            </a:r>
            <a:r>
              <a:rPr lang="en-US" dirty="0"/>
              <a:t> Support Classes</a:t>
            </a:r>
            <a:endParaRPr lang="en-US" b="1" dirty="0"/>
          </a:p>
          <a:p>
            <a:pPr marL="274320" lvl="1" indent="0">
              <a:buNone/>
            </a:pPr>
            <a:r>
              <a:rPr lang="en-US" b="1" dirty="0"/>
              <a:t>          Interface type			Multiplier</a:t>
            </a:r>
          </a:p>
          <a:p>
            <a:pPr marL="1430338" lvl="2">
              <a:lnSpc>
                <a:spcPct val="90000"/>
              </a:lnSpc>
              <a:spcBef>
                <a:spcPts val="300"/>
              </a:spcBef>
            </a:pPr>
            <a:r>
              <a:rPr lang="en-US" dirty="0"/>
              <a:t>No GUI			    2.0</a:t>
            </a:r>
          </a:p>
          <a:p>
            <a:pPr marL="1430338" lvl="2">
              <a:lnSpc>
                <a:spcPct val="90000"/>
              </a:lnSpc>
              <a:spcBef>
                <a:spcPts val="300"/>
              </a:spcBef>
            </a:pPr>
            <a:r>
              <a:rPr lang="en-US" dirty="0"/>
              <a:t>Text-based user interface	    2.2</a:t>
            </a:r>
          </a:p>
          <a:p>
            <a:pPr marL="1430338" lvl="2">
              <a:lnSpc>
                <a:spcPct val="90000"/>
              </a:lnSpc>
              <a:spcBef>
                <a:spcPts val="300"/>
              </a:spcBef>
            </a:pPr>
            <a:r>
              <a:rPr lang="en-US" dirty="0"/>
              <a:t>GUI			    	    2.5</a:t>
            </a:r>
          </a:p>
          <a:p>
            <a:pPr marL="1430338" lvl="2">
              <a:lnSpc>
                <a:spcPct val="90000"/>
              </a:lnSpc>
              <a:spcBef>
                <a:spcPts val="300"/>
              </a:spcBef>
            </a:pPr>
            <a:r>
              <a:rPr lang="en-US" dirty="0"/>
              <a:t>Complex GUI		    	    3.0</a:t>
            </a:r>
            <a:endParaRPr lang="th-TH" dirty="0"/>
          </a:p>
          <a:p>
            <a:pPr marL="274320" lvl="1" indent="0">
              <a:buNone/>
            </a:pPr>
            <a:r>
              <a:rPr lang="th-TH" dirty="0"/>
              <a:t>    ค่าตัวคูณของ  </a:t>
            </a:r>
            <a:r>
              <a:rPr lang="en-US" dirty="0"/>
              <a:t>Key Class </a:t>
            </a:r>
            <a:r>
              <a:rPr lang="th-TH" dirty="0"/>
              <a:t>โดยผลการประมาณการที่ได้รับคือค่าของ </a:t>
            </a:r>
            <a:r>
              <a:rPr lang="en-US" dirty="0"/>
              <a:t>Support Class</a:t>
            </a:r>
          </a:p>
          <a:p>
            <a:pPr lvl="1"/>
            <a:r>
              <a:rPr lang="th-TH" dirty="0"/>
              <a:t>ค่าจำนวนทั้งหมดของคลาสมารวมกัน ( </a:t>
            </a:r>
            <a:r>
              <a:rPr lang="en-US" dirty="0"/>
              <a:t>Key Class + Support Class) </a:t>
            </a:r>
            <a:r>
              <a:rPr lang="th-TH" dirty="0"/>
              <a:t>โดยค่าเฉลี่ยของงานหนึ่งต่อคลาส </a:t>
            </a:r>
            <a:r>
              <a:rPr lang="en-US" dirty="0" err="1"/>
              <a:t>Lorent</a:t>
            </a:r>
            <a:r>
              <a:rPr lang="en-US" dirty="0"/>
              <a:t> </a:t>
            </a:r>
            <a:r>
              <a:rPr lang="th-TH" dirty="0"/>
              <a:t>และ  </a:t>
            </a:r>
            <a:r>
              <a:rPr lang="en-US" dirty="0"/>
              <a:t>Kidd </a:t>
            </a:r>
            <a:r>
              <a:rPr lang="th-TH" dirty="0"/>
              <a:t>แนะนำว่าจะขึ้นอยู่กลับ 15 - 20 วันต่อคน ต่อหนึ่งคลาส</a:t>
            </a:r>
          </a:p>
          <a:p>
            <a:pPr lvl="1"/>
            <a:r>
              <a:rPr lang="th-TH" dirty="0"/>
              <a:t>ทำการตรวจสอบ (</a:t>
            </a:r>
            <a:r>
              <a:rPr lang="en-US" dirty="0"/>
              <a:t>Cross-Check) </a:t>
            </a:r>
            <a:r>
              <a:rPr lang="th-TH" dirty="0"/>
              <a:t>การประมาณการ </a:t>
            </a:r>
            <a:r>
              <a:rPr lang="en-US" dirty="0"/>
              <a:t>Class Based </a:t>
            </a:r>
            <a:r>
              <a:rPr lang="th-TH" dirty="0"/>
              <a:t>โดยคูณค่าเฉลี่ยของงานต่อ </a:t>
            </a:r>
            <a:r>
              <a:rPr lang="en-US" dirty="0"/>
              <a:t>Use-Case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66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1971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เทคนิคการประมาณการแบบ</a:t>
            </a:r>
            <a:r>
              <a:rPr lang="en-US" dirty="0"/>
              <a:t> Agile development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ขั้นตอนการประมาณการแบบ </a:t>
            </a:r>
            <a:r>
              <a:rPr lang="en-US" dirty="0"/>
              <a:t>Agile</a:t>
            </a:r>
            <a:r>
              <a:rPr lang="th-TH" dirty="0"/>
              <a:t> แบ่งเป็น 5 ขั้นตอนหลักดังนี้</a:t>
            </a:r>
          </a:p>
          <a:p>
            <a:pPr marL="274320" lvl="1" indent="0">
              <a:buNone/>
            </a:pPr>
            <a:r>
              <a:rPr lang="th-TH" dirty="0"/>
              <a:t>1. พิจารณาแยกแต่ละ </a:t>
            </a:r>
            <a:r>
              <a:rPr lang="en-US" dirty="0"/>
              <a:t>Scenario </a:t>
            </a:r>
            <a:r>
              <a:rPr lang="th-TH" dirty="0"/>
              <a:t>เพื่อนำมาประมาณการ</a:t>
            </a:r>
          </a:p>
          <a:p>
            <a:pPr marL="274320" lvl="1" indent="0">
              <a:buNone/>
            </a:pPr>
            <a:r>
              <a:rPr lang="th-TH" dirty="0"/>
              <a:t>2. เป็นการจำแนกงานของวิศวกรรมซอฟต์แวร์ออกเป็นชุดๆ เพื่อไปพัฒนา</a:t>
            </a:r>
          </a:p>
          <a:p>
            <a:pPr marL="274320" lvl="1" indent="0">
              <a:buNone/>
            </a:pPr>
            <a:r>
              <a:rPr lang="th-TH" dirty="0"/>
              <a:t>3</a:t>
            </a:r>
            <a:r>
              <a:rPr lang="en-US" dirty="0"/>
              <a:t>.</a:t>
            </a:r>
            <a:r>
              <a:rPr lang="th-TH" dirty="0"/>
              <a:t> ประมาณการความต้องการของแรงงานแต่ละงาน หรือปริมาณ </a:t>
            </a:r>
            <a:r>
              <a:rPr lang="en-US" dirty="0"/>
              <a:t>Scenario </a:t>
            </a:r>
            <a:r>
              <a:rPr lang="th-TH" dirty="0"/>
              <a:t>สามารถประมาณการ </a:t>
            </a:r>
            <a:r>
              <a:rPr lang="en-US" dirty="0"/>
              <a:t>FP</a:t>
            </a:r>
            <a:r>
              <a:rPr lang="th-TH" dirty="0"/>
              <a:t> หรือ</a:t>
            </a:r>
            <a:r>
              <a:rPr lang="en-US" dirty="0"/>
              <a:t> LOC </a:t>
            </a:r>
            <a:r>
              <a:rPr lang="th-TH" dirty="0"/>
              <a:t>เพื่อใช้หาค่าแรงงานได้</a:t>
            </a:r>
          </a:p>
          <a:p>
            <a:pPr marL="274320" lvl="1" indent="0">
              <a:buNone/>
            </a:pPr>
            <a:r>
              <a:rPr lang="th-TH" dirty="0"/>
              <a:t>4</a:t>
            </a:r>
            <a:r>
              <a:rPr lang="en-US" dirty="0"/>
              <a:t>.</a:t>
            </a:r>
            <a:r>
              <a:rPr lang="th-TH" dirty="0"/>
              <a:t> ประมาณการของแต่ละ </a:t>
            </a:r>
            <a:r>
              <a:rPr lang="en-US" dirty="0"/>
              <a:t>Scenario </a:t>
            </a:r>
            <a:r>
              <a:rPr lang="th-TH" dirty="0"/>
              <a:t>เป็นผลสรุปการสร้าง </a:t>
            </a:r>
            <a:r>
              <a:rPr lang="en-US" dirty="0"/>
              <a:t>Scenario </a:t>
            </a:r>
            <a:r>
              <a:rPr lang="th-TH" dirty="0"/>
              <a:t>ประมาณการรวมงานทั้งหมดหรือประมาณการปริมาณ </a:t>
            </a:r>
            <a:r>
              <a:rPr lang="en-US" dirty="0"/>
              <a:t>Scenario </a:t>
            </a:r>
            <a:r>
              <a:rPr lang="th-TH" dirty="0"/>
              <a:t>แปลงเป็นค่าแรงงานตามข้อมูลในอดีต</a:t>
            </a:r>
          </a:p>
          <a:p>
            <a:pPr marL="274320" lvl="1" indent="0">
              <a:buNone/>
            </a:pPr>
            <a:r>
              <a:rPr lang="th-TH" dirty="0"/>
              <a:t>5. คำนวณทุก </a:t>
            </a:r>
            <a:r>
              <a:rPr lang="en-US" dirty="0"/>
              <a:t>Scenario </a:t>
            </a:r>
            <a:r>
              <a:rPr lang="th-TH" dirty="0"/>
              <a:t>ซ้ำตามขั้นตอน 1 - 4 จนครบทุก </a:t>
            </a:r>
            <a:r>
              <a:rPr lang="en-US" dirty="0"/>
              <a:t>Scenario</a:t>
            </a:r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67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026060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เทคนิคการประมาณการแบบ</a:t>
            </a:r>
            <a:r>
              <a:rPr lang="en-US" dirty="0"/>
              <a:t> </a:t>
            </a:r>
            <a:r>
              <a:rPr lang="en-US" dirty="0" err="1"/>
              <a:t>WebApp</a:t>
            </a:r>
            <a:r>
              <a:rPr lang="en-US" dirty="0"/>
              <a:t> projects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โครงการ</a:t>
            </a:r>
            <a:r>
              <a:rPr lang="en-US" dirty="0"/>
              <a:t> </a:t>
            </a:r>
            <a:r>
              <a:rPr lang="en-US" dirty="0" err="1"/>
              <a:t>WebApp</a:t>
            </a:r>
            <a:r>
              <a:rPr lang="th-TH" dirty="0"/>
              <a:t> ส่วนใหญ่จะนิยมใช้แบบจำลองกระบวนการ </a:t>
            </a:r>
            <a:r>
              <a:rPr lang="en-US" dirty="0"/>
              <a:t>Agile</a:t>
            </a:r>
            <a:r>
              <a:rPr lang="th-TH" dirty="0"/>
              <a:t> ควบคู่ไปกับตัววัดของ</a:t>
            </a:r>
            <a:r>
              <a:rPr lang="en-US" dirty="0"/>
              <a:t> Function Point</a:t>
            </a:r>
            <a:r>
              <a:rPr lang="th-TH" dirty="0"/>
              <a:t> เพื่อใช้พัฒนาการประมาณการ </a:t>
            </a:r>
            <a:r>
              <a:rPr lang="en-US" dirty="0" err="1"/>
              <a:t>WebApp</a:t>
            </a:r>
            <a:r>
              <a:rPr lang="en-US" dirty="0"/>
              <a:t> </a:t>
            </a:r>
            <a:r>
              <a:rPr lang="th-TH" dirty="0"/>
              <a:t>และแสดงให้เห็นถึงวิธีการปรับตัวของ </a:t>
            </a:r>
            <a:r>
              <a:rPr lang="en-US" dirty="0"/>
              <a:t>Function Points </a:t>
            </a:r>
            <a:r>
              <a:rPr lang="th-TH" dirty="0"/>
              <a:t>สำหรับการประมาณการ</a:t>
            </a:r>
            <a:r>
              <a:rPr lang="en-US" dirty="0"/>
              <a:t> </a:t>
            </a:r>
            <a:r>
              <a:rPr lang="en-US" dirty="0" err="1"/>
              <a:t>WebApp</a:t>
            </a:r>
            <a:endParaRPr lang="en-US" dirty="0"/>
          </a:p>
          <a:p>
            <a:pPr lvl="1"/>
            <a:r>
              <a:rPr lang="en-US" dirty="0"/>
              <a:t>Inputs </a:t>
            </a:r>
            <a:r>
              <a:rPr lang="th-TH" dirty="0"/>
              <a:t>รับค่าบนหน้าจอโดยใช้ภาษา </a:t>
            </a:r>
            <a:r>
              <a:rPr lang="en-US" dirty="0"/>
              <a:t>CGI </a:t>
            </a:r>
            <a:r>
              <a:rPr lang="th-TH" dirty="0"/>
              <a:t>และ </a:t>
            </a:r>
            <a:r>
              <a:rPr lang="en-US" dirty="0"/>
              <a:t>JAVA</a:t>
            </a:r>
          </a:p>
          <a:p>
            <a:pPr lvl="1"/>
            <a:r>
              <a:rPr lang="en-US" dirty="0"/>
              <a:t>Outputs </a:t>
            </a:r>
            <a:r>
              <a:rPr lang="th-TH" dirty="0"/>
              <a:t>แสดงผลของหน้าจอของหน้าเว็บ </a:t>
            </a:r>
            <a:r>
              <a:rPr lang="en-US" dirty="0"/>
              <a:t>Static </a:t>
            </a:r>
            <a:r>
              <a:rPr lang="en-US" dirty="0" err="1"/>
              <a:t>Dinamic,Script</a:t>
            </a:r>
            <a:r>
              <a:rPr lang="en-US" dirty="0"/>
              <a:t> </a:t>
            </a:r>
            <a:r>
              <a:rPr lang="th-TH" dirty="0"/>
              <a:t>และ </a:t>
            </a:r>
            <a:r>
              <a:rPr lang="en-US" dirty="0"/>
              <a:t>Report</a:t>
            </a:r>
          </a:p>
          <a:p>
            <a:pPr lvl="1"/>
            <a:r>
              <a:rPr lang="en-US" dirty="0"/>
              <a:t>Tables </a:t>
            </a:r>
            <a:r>
              <a:rPr lang="th-TH" dirty="0"/>
              <a:t>จะแสดงถึง </a:t>
            </a:r>
            <a:r>
              <a:rPr lang="en-US" dirty="0"/>
              <a:t>Logic </a:t>
            </a:r>
            <a:r>
              <a:rPr lang="th-TH" dirty="0"/>
              <a:t>ต่างๆ บน</a:t>
            </a:r>
            <a:r>
              <a:rPr lang="en-US" dirty="0"/>
              <a:t> Database </a:t>
            </a:r>
          </a:p>
          <a:p>
            <a:pPr lvl="1"/>
            <a:r>
              <a:rPr lang="en-US" dirty="0"/>
              <a:t>Interfaces </a:t>
            </a:r>
            <a:r>
              <a:rPr lang="th-TH" dirty="0"/>
              <a:t>จะเป็นการวัดจำนวนหน้าจอ โดยรักษาความเป็น </a:t>
            </a:r>
            <a:r>
              <a:rPr lang="en-US" dirty="0"/>
              <a:t>Logic file </a:t>
            </a:r>
            <a:r>
              <a:rPr lang="th-TH" dirty="0"/>
              <a:t>เอาไว้ </a:t>
            </a:r>
            <a:endParaRPr lang="en-US" dirty="0"/>
          </a:p>
          <a:p>
            <a:pPr lvl="1"/>
            <a:r>
              <a:rPr lang="en-US" dirty="0"/>
              <a:t>Queries </a:t>
            </a:r>
            <a:r>
              <a:rPr lang="th-TH" dirty="0"/>
              <a:t>เป็นการดึงข้อมูลจาก </a:t>
            </a:r>
            <a:r>
              <a:rPr lang="en-US" dirty="0"/>
              <a:t>Database </a:t>
            </a:r>
            <a:r>
              <a:rPr lang="th-TH" dirty="0"/>
              <a:t>โดยทั่วไปจะมุ่งเน้นถึง </a:t>
            </a:r>
            <a:r>
              <a:rPr lang="en-US" dirty="0"/>
              <a:t>Interfaces</a:t>
            </a:r>
          </a:p>
          <a:p>
            <a:pPr lvl="1"/>
            <a:endParaRPr lang="th-TH" dirty="0"/>
          </a:p>
          <a:p>
            <a:pPr marL="274320" lvl="1" indent="0">
              <a:buNone/>
            </a:pP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68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15790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การตัดสินใจในการเลือก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make/buy decision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4586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องค์ประกอบที่เกี่ยวข้องกับการประมาณการ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ความซับซ้อนของโครงการ </a:t>
            </a:r>
            <a:r>
              <a:rPr lang="en-US" dirty="0"/>
              <a:t>(Project complexity)</a:t>
            </a:r>
          </a:p>
          <a:p>
            <a:r>
              <a:rPr lang="th-TH" dirty="0"/>
              <a:t>ขนาดของโครงการ </a:t>
            </a:r>
            <a:r>
              <a:rPr lang="en-US" dirty="0"/>
              <a:t>(Project size)</a:t>
            </a:r>
          </a:p>
          <a:p>
            <a:r>
              <a:rPr lang="th-TH" dirty="0"/>
              <a:t>ระดับของโครงสร้างความไม่แน่นอน </a:t>
            </a:r>
            <a:r>
              <a:rPr lang="en-US" dirty="0"/>
              <a:t>(The degree of structural uncertainty)</a:t>
            </a:r>
          </a:p>
          <a:p>
            <a:r>
              <a:rPr lang="th-TH" dirty="0"/>
              <a:t>ข้อมูลในอดีต </a:t>
            </a:r>
            <a:r>
              <a:rPr lang="en-US" dirty="0"/>
              <a:t>(The availability of historical information)</a:t>
            </a:r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7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47695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การตัดสินใจในการเลือก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ผู้จัดการด้านวิศวกรรมซอฟต์แวร์จะต้องเผชิญกับการตัดสินใจในการเลือกซื้อที่จะมีความซับซ้อนมากและการซื้อกิจการซอฟต์แวร์จะมีเงื่อนไขดังต่อไปนี้</a:t>
            </a:r>
          </a:p>
          <a:p>
            <a:pPr lvl="1"/>
            <a:r>
              <a:rPr lang="th-TH" dirty="0"/>
              <a:t>ซอฟต์แวร์ที่สามารถซื้อและนำมาใช้ได้เลย</a:t>
            </a:r>
            <a:endParaRPr lang="en-US" dirty="0"/>
          </a:p>
          <a:p>
            <a:pPr lvl="1"/>
            <a:r>
              <a:rPr lang="th-TH" dirty="0"/>
              <a:t>ซอฟต์แวร์ที่สามารถปรับแก้ไขได้ทั้งหมด หรือปรับแก้ไขได้บางส่วน เพื่อตอบสนองความต้องการที่เฉพาะเจาะจง</a:t>
            </a:r>
            <a:endParaRPr lang="en-US" dirty="0"/>
          </a:p>
          <a:p>
            <a:pPr lvl="1"/>
            <a:r>
              <a:rPr lang="th-TH" dirty="0"/>
              <a:t>ซอฟต์แวร์ที่ถูกพัฒนาโดยทีมงานภายนอกองค์กร เพื่อให้สอดคล้องกับความต้องการของผู้ซื้อ</a:t>
            </a:r>
            <a:endParaRPr lang="en-US" dirty="0"/>
          </a:p>
          <a:p>
            <a:r>
              <a:rPr lang="th-TH" dirty="0"/>
              <a:t>ขั้นตอนในการซื้อกิจการของซอฟต์แวร์ที่มีศักยภาพโดยความสำคัญที่จะช่วยในการตัดสินใจในการเลือกซื้อ จะขึ้นอยู่กับเงื่อนไขดังต่อไปนี้</a:t>
            </a:r>
          </a:p>
          <a:p>
            <a:pPr lvl="1"/>
            <a:r>
              <a:rPr lang="th-TH" dirty="0"/>
              <a:t>การซื้อซอฟต์แวร์จะเร็วกว่าการพัฒนาซอฟต์แวร์เองหรือไม่</a:t>
            </a:r>
          </a:p>
          <a:p>
            <a:pPr lvl="1"/>
            <a:r>
              <a:rPr lang="th-TH" dirty="0"/>
              <a:t>การซื้อซอฟต์แวร์ราคาจะถูกกว่าการพัฒนาซอฟต์แวร์เองหรือไม่</a:t>
            </a:r>
          </a:p>
          <a:p>
            <a:pPr lvl="1"/>
            <a:r>
              <a:rPr lang="th-TH" dirty="0"/>
              <a:t>การซื้อซอฟต์แวร์กับการพัฒนาซอฟต์แวร์เองแบบไหนจะคุ้มค่ากว่ากัน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70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236740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การสร้างต้นไม้การตัดสินใจ</a:t>
            </a:r>
            <a:r>
              <a:rPr lang="en-US" dirty="0"/>
              <a:t> (Creating a decision tree)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>
                <a:solidFill>
                  <a:schemeClr val="tx1">
                    <a:lumMod val="95000"/>
                    <a:lumOff val="5000"/>
                  </a:schemeClr>
                </a:solidFill>
              </a:rPr>
              <a:t>การวิเคราะห์การตัดสินใจโดยใช้แผนภาพต้นไม้ จะแสดงถึงการตัดสินใจแบบแผนภาพต้นไม้ของซอฟต์แวร์ในกรณีนี้องค์กรวิศวกรรมซอฟต์แวร์สามารถ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dirty="0"/>
              <a:t>Build : </a:t>
            </a:r>
            <a:r>
              <a:rPr lang="th-TH" dirty="0"/>
              <a:t>สร้างทรัพยากรขึ้นมาใหม่</a:t>
            </a:r>
            <a:r>
              <a:rPr lang="en-US" dirty="0"/>
              <a:t> </a:t>
            </a:r>
            <a:endParaRPr lang="th-TH" dirty="0"/>
          </a:p>
          <a:p>
            <a:pPr lvl="1"/>
            <a:r>
              <a:rPr lang="en-US" dirty="0"/>
              <a:t>Reuse : </a:t>
            </a:r>
            <a:r>
              <a:rPr lang="th-TH" dirty="0"/>
              <a:t>นำทรัพยากรเดิมกลับมาใช้ใหม่ </a:t>
            </a:r>
          </a:p>
          <a:p>
            <a:pPr lvl="1"/>
            <a:r>
              <a:rPr lang="en-US" dirty="0"/>
              <a:t>Buy : </a:t>
            </a:r>
            <a:r>
              <a:rPr lang="th-TH" dirty="0"/>
              <a:t>ซื้อทรัพยากรมาใช้ </a:t>
            </a:r>
          </a:p>
          <a:p>
            <a:pPr lvl="1"/>
            <a:r>
              <a:rPr lang="en-US" dirty="0"/>
              <a:t>Contract : </a:t>
            </a:r>
            <a:r>
              <a:rPr lang="th-TH" dirty="0"/>
              <a:t>ทำสัญญาจ้างงาน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71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964396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640960" cy="990600"/>
          </a:xfrm>
        </p:spPr>
        <p:txBody>
          <a:bodyPr>
            <a:normAutofit fontScale="90000"/>
          </a:bodyPr>
          <a:lstStyle/>
          <a:p>
            <a:r>
              <a:rPr lang="th-TH" sz="3500" dirty="0"/>
              <a:t>ตารางที่ 15-8 </a:t>
            </a:r>
            <a:r>
              <a:rPr lang="en-US" sz="3500" dirty="0"/>
              <a:t>A decision tree to support the make/buy decision</a:t>
            </a:r>
            <a:endParaRPr lang="th-TH" sz="35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60" y="1412776"/>
            <a:ext cx="6064344" cy="4711143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72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6643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52400"/>
            <a:ext cx="8568952" cy="990600"/>
          </a:xfrm>
        </p:spPr>
        <p:txBody>
          <a:bodyPr>
            <a:noAutofit/>
          </a:bodyPr>
          <a:lstStyle/>
          <a:p>
            <a:r>
              <a:rPr lang="th-TH" sz="3200" dirty="0"/>
              <a:t>คำอธิบายตารางที่ 15-8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x </a:t>
            </a:r>
            <a:r>
              <a:rPr lang="th-TH" dirty="0"/>
              <a:t>จะเป็นระบบที่จะสร้างขึ้นมา โดยมีวิธีทำได้อยู่ 4 วิธี </a:t>
            </a:r>
            <a:endParaRPr lang="en-US" dirty="0"/>
          </a:p>
          <a:p>
            <a:pPr lvl="1"/>
            <a:r>
              <a:rPr lang="th-TH" dirty="0"/>
              <a:t>วิธีที่ 1 ถ้าเลือกที่จะสร้างขึ้นมาเอง จะมีการสร้างแบบง่ายกับการสร้างแบบยาก ถ้าสร้างแบบง่ายก็จะใช้เงิน 380,000 แต่ถ้าสร้างแบบยากก็จะใช้เงิน 450,000</a:t>
            </a:r>
            <a:endParaRPr lang="en-US" dirty="0"/>
          </a:p>
          <a:p>
            <a:pPr lvl="1"/>
            <a:r>
              <a:rPr lang="th-TH" dirty="0"/>
              <a:t>วิธีที่ 2 ถ้าเลือกนำกลับมาใช้ใหม่ก็จะต้องดูก่อนว่าระบบเปลี่ยนแปลงมากหรือไม่ ถ้าเปลี่ยนเล็กน้อยก็จะต้องใช้เงิน 275,000 แต่ถ้าระบบที่ความซับซ้อน จะมีให้เลือกว่าระบบซับซ้อนมากหรือน้อย ถ้าระบบซับซ้อนน้อยจะต้องใช้เงิน 310,000 แต่ถ้าซับซ้อนมากก็ใช้เงิน 490,000</a:t>
            </a:r>
            <a:endParaRPr lang="en-US" dirty="0"/>
          </a:p>
          <a:p>
            <a:pPr lvl="1"/>
            <a:r>
              <a:rPr lang="th-TH" dirty="0"/>
              <a:t>วิธีที่ 3 ถ้าเลือกการซื้อมาใช้ดูว่าระบบที่ไปซื้อมาต้องนำมาเปลี่ยนแปลงมากหรือน้อย  ถ้านำมาเปลี่ยนแปลงน้อยราคาจะอยู่ที่ 210,000 แต่ถ้าต้องเปลี่ยนแปลงระบบมากราคาก็อยู่ที่ 400,000</a:t>
            </a:r>
            <a:endParaRPr lang="en-US" dirty="0"/>
          </a:p>
          <a:p>
            <a:pPr lvl="1"/>
            <a:r>
              <a:rPr lang="th-TH" dirty="0"/>
              <a:t>วิธีที่ 4 ถ้าเลือกทำสัญญา สัญญาที่ทำนั้นมีการเปลี่ยนแปลงได้กับไม่ได้ ถ้าไม่มีการเปลี่ยนแปลงราคาจะอยู่ที่ 350,000 ถ้าเปลี่ยนแปลงเล็กน้อยราคาจะอยู่ที่ 500,000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73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49857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การสร้างต้นไม้การตัดสินใจ </a:t>
            </a:r>
            <a:r>
              <a:rPr lang="en-US" dirty="0"/>
              <a:t>(2)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Expected Cost = ∑(Path Probability)</a:t>
            </a:r>
            <a:r>
              <a:rPr lang="en-US" sz="1600" dirty="0" err="1"/>
              <a:t>i</a:t>
            </a:r>
            <a:r>
              <a:rPr lang="en-US" dirty="0"/>
              <a:t>  x  (Estimated path cost)</a:t>
            </a:r>
            <a:r>
              <a:rPr lang="en-US" sz="2000" dirty="0"/>
              <a:t>i</a:t>
            </a:r>
          </a:p>
          <a:p>
            <a:pPr marL="0" indent="0">
              <a:buNone/>
            </a:pPr>
            <a:endParaRPr lang="en-US" dirty="0"/>
          </a:p>
          <a:p>
            <a:r>
              <a:rPr lang="th-TH" dirty="0"/>
              <a:t>ตัวอย่างการคำนวณดังต่อไปนี้</a:t>
            </a:r>
          </a:p>
          <a:p>
            <a:pPr marL="457200" lvl="1" indent="0">
              <a:buNone/>
            </a:pPr>
            <a:r>
              <a:rPr lang="th-TH" dirty="0"/>
              <a:t>	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Expected Cost (build)	=  0.30($380K) + 0.70($450K)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		=  $429K</a:t>
            </a:r>
            <a:endParaRPr lang="th-TH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th-TH" dirty="0"/>
              <a:t>จะได้ค่าที่คล้ายคลึงกัน ดังนี้</a:t>
            </a:r>
          </a:p>
          <a:p>
            <a:pPr marL="857250" lvl="3" indent="0">
              <a:buNone/>
            </a:pPr>
            <a:r>
              <a:rPr lang="en-US" sz="2400" dirty="0"/>
              <a:t>Expected Cost (Reuse) 	=  $382K</a:t>
            </a:r>
          </a:p>
          <a:p>
            <a:pPr marL="857250" lvl="3" indent="0">
              <a:buNone/>
            </a:pPr>
            <a:r>
              <a:rPr lang="en-US" sz="2400" dirty="0"/>
              <a:t>Expected Cost (Buy)		=  $267K</a:t>
            </a:r>
          </a:p>
          <a:p>
            <a:pPr marL="857250" lvl="3" indent="0">
              <a:buNone/>
            </a:pPr>
            <a:r>
              <a:rPr lang="en-US" sz="2400" dirty="0"/>
              <a:t>Expected Cost (Contract) 	=  $410K</a:t>
            </a:r>
            <a:r>
              <a:rPr lang="th-TH" dirty="0"/>
              <a:t>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74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215473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การจ้างทีมงานจากภายนอก (</a:t>
            </a:r>
            <a:r>
              <a:rPr lang="en-US" dirty="0"/>
              <a:t>Outsourcing)</a:t>
            </a:r>
            <a:endParaRPr lang="th-TH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การจ้างทีมงานจากภายนอก เพื่อต้องการลดต้นทุนการทำซอฟต์แวร์ </a:t>
            </a:r>
          </a:p>
          <a:p>
            <a:r>
              <a:rPr lang="th-TH" dirty="0"/>
              <a:t>ผลลัพธ์ในเชิงบวก คือ ทำให้ลดภาระค่าใช้จ่ายในการซื้ออุปกรณ์ เช่น คอมพิวเตอร์ </a:t>
            </a:r>
          </a:p>
          <a:p>
            <a:r>
              <a:rPr lang="th-TH" dirty="0"/>
              <a:t>ผลลัพธ์ในเชิงลบ คือ ความเสี่ยงจากการจ้างทีมงานภายนอก เช่น ทีมงานภายนอกสามารถนำซอฟต์แวร์ไปปรับปรุง แก้ไขได้</a:t>
            </a:r>
          </a:p>
          <a:p>
            <a:r>
              <a:rPr lang="th-TH" dirty="0"/>
              <a:t>ดังนั้นก่อนที่จะทำการจ้างทีมงานจากภายนอกควรพิจารณาข้อดีและข้อเสียให้ดีก่อน เพื่อความคุ้มค่าในการทำซอฟต์แวร์ 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75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43088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ความรู้พื้นฐานเกี่ยวกับกำหนดการ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concepts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846303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ความรู้พื้นฐานเกี่ยวกับกำหนดการ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ความรู้พื้นฐานเกี่ยวกับการกำหนดการ ถึงแม้ว่าจะมีการกำหนดวัน เวลาของการส่งงาน แต่ก็ยังมีสาเหตุทำให้ซอฟต์แวร์ถูกส่งงานช้า ไม่ตรงกำหนด </a:t>
            </a:r>
          </a:p>
          <a:p>
            <a:r>
              <a:rPr lang="th-TH" dirty="0"/>
              <a:t>ดังนั้น ควรสร้างสมมุติฐานเพื่อควบคุมเวลา มีเทคนิคจัดตารางเวลาในเวลาที่กำหนด วิเคราะห์ความเสี่ยง เพื่อให้ลูกค้ามีความไว้วางใจ 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77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03612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ความรู้พื้นฐานเกี่ยวกับกำหนดการ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ผู้จัดการโครงการควรสร้างเครื่องมือที่ใช้ควบคุมเวลางาน ให้กับทีมซอฟต์แวร์หลังจากวิเคราะห์การประมาณการ และวิเคราะห์ความเสี่ยง เพื่อส่งมอบงานให้ตรงตามเวลาที่กำหนด</a:t>
            </a:r>
          </a:p>
          <a:p>
            <a:r>
              <a:rPr lang="th-TH" dirty="0"/>
              <a:t>โดยใช้ความรู้พื้นฐานเกี่ยวกับกำหนดการมี ดังนี้</a:t>
            </a:r>
            <a:endParaRPr lang="en-US" dirty="0"/>
          </a:p>
          <a:p>
            <a:pPr lvl="1"/>
            <a:r>
              <a:rPr lang="th-TH" dirty="0"/>
              <a:t>ใช้ข้อมูลจากโครงการในอดีต </a:t>
            </a:r>
            <a:endParaRPr lang="en-US" dirty="0"/>
          </a:p>
          <a:p>
            <a:pPr lvl="1"/>
            <a:r>
              <a:rPr lang="th-TH" dirty="0"/>
              <a:t>ใช้แบบจำลองกระบวนการ </a:t>
            </a:r>
          </a:p>
          <a:p>
            <a:pPr lvl="1"/>
            <a:r>
              <a:rPr lang="th-TH" dirty="0"/>
              <a:t>พบกับลูกค้า</a:t>
            </a:r>
          </a:p>
          <a:p>
            <a:pPr lvl="1"/>
            <a:r>
              <a:rPr lang="th-TH" dirty="0"/>
              <a:t>ปรับปรุงกลยุทธ์ </a:t>
            </a:r>
            <a:endParaRPr lang="en-US" dirty="0"/>
          </a:p>
          <a:p>
            <a:r>
              <a:rPr lang="th-TH" dirty="0"/>
              <a:t>ถ้าข้อมูลในอดีตมีการประมาณการที่แน่นอน การเจรจาต่อรองจะได้รับการเลือกใช้เพื่อกำหนดงาน ทั้งหมดนี้การกำหนดงานที่ไม่เหมาะสมก็จะหายไป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78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894121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กำหนดการโครงการ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scheduling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9225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ความซับซ้อนของโครงการ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ความซับซ้อนในโครงการ เป็นสิ่งที่เกี่ยวข้องกับแรงงานในอดีตที่ผ่านมา</a:t>
            </a:r>
            <a:endParaRPr lang="en-US" dirty="0"/>
          </a:p>
          <a:p>
            <a:r>
              <a:rPr lang="th-TH" dirty="0"/>
              <a:t>เกิดจากการเปลี่ยนแปลงความต้องการของโครงการ ทำให้เกิดผลกระทบกับองค์ประกอบหลายๆ ด้าน เช่น ค่าใช้จ่าย ระยะเวลา การออกแบบ การวางแผน</a:t>
            </a:r>
            <a:endParaRPr lang="en-US" dirty="0"/>
          </a:p>
          <a:p>
            <a:r>
              <a:rPr lang="th-TH" dirty="0"/>
              <a:t>งานที่มีการจัดการไว้และงานที่โค้ดไว้อยู่แล้วต้องมีการเปลี่ยนใหม่ การประมาณการยุ่งยากซับซ้อนที่จะนำมาวางแผนพัฒนาซอฟต์แวร์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8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543123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กำหนดการโครงการ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คือการสร้างกำหนดการให้กับงานในโครงการซอฟต์แวร์ โดยการบันทึกใส่งานที่ต้องทำลงในตารางเวลา </a:t>
            </a:r>
          </a:p>
          <a:p>
            <a:r>
              <a:rPr lang="th-TH" dirty="0"/>
              <a:t>เป็นการวางแผนเรื่องเวลาเพื่อให้โครงการสำเร็จตามกำหนด ในการวางแผนกำหนดการจะต้องมีความยืดหยุ่นในการกำหนด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80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07966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หลักการพื้นฐาน </a:t>
            </a:r>
            <a:r>
              <a:rPr lang="en-US" dirty="0"/>
              <a:t>(Basic principles)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dirty="0"/>
              <a:t>Compartmentalization : </a:t>
            </a:r>
            <a:r>
              <a:rPr lang="th-TH" dirty="0"/>
              <a:t>กำหนดลักษณะงานที่ต่างกัน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Interdependency : </a:t>
            </a:r>
            <a:r>
              <a:rPr lang="th-TH" dirty="0"/>
              <a:t>ระบุชุดการทำงานในแต่ละความสัมพันธ์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Time allocation : </a:t>
            </a:r>
            <a:r>
              <a:rPr lang="th-TH" dirty="0"/>
              <a:t>การจัดสรรเวลา</a:t>
            </a:r>
            <a:endParaRPr lang="en-US" dirty="0"/>
          </a:p>
          <a:p>
            <a:pPr lvl="0"/>
            <a:r>
              <a:rPr lang="en-US" dirty="0"/>
              <a:t>Effort Validation : </a:t>
            </a:r>
            <a:r>
              <a:rPr lang="th-TH" dirty="0"/>
              <a:t>การตรวจสอบความคืบหน้า</a:t>
            </a:r>
          </a:p>
          <a:p>
            <a:pPr lvl="0"/>
            <a:r>
              <a:rPr lang="en-US" dirty="0"/>
              <a:t>Defined Responsibilities</a:t>
            </a:r>
            <a:r>
              <a:rPr lang="th-TH" dirty="0"/>
              <a:t> </a:t>
            </a:r>
            <a:r>
              <a:rPr lang="en-US" dirty="0"/>
              <a:t>: </a:t>
            </a:r>
            <a:r>
              <a:rPr lang="th-TH" dirty="0"/>
              <a:t>กำหนดหน้าที่ความรับผิดชอบ</a:t>
            </a:r>
          </a:p>
          <a:p>
            <a:pPr lvl="0"/>
            <a:r>
              <a:rPr lang="en-US" dirty="0"/>
              <a:t>Defined outcomes : </a:t>
            </a:r>
            <a:r>
              <a:rPr lang="th-TH" dirty="0"/>
              <a:t>กำหนดผลลัพธ์</a:t>
            </a:r>
          </a:p>
          <a:p>
            <a:pPr lvl="0"/>
            <a:r>
              <a:rPr lang="en-US" dirty="0"/>
              <a:t>Defined milestones</a:t>
            </a:r>
            <a:r>
              <a:rPr lang="th-TH" dirty="0"/>
              <a:t> </a:t>
            </a:r>
            <a:r>
              <a:rPr lang="en-US" dirty="0"/>
              <a:t>: </a:t>
            </a:r>
            <a:r>
              <a:rPr lang="th-TH" dirty="0"/>
              <a:t>ตรวจสอบงาน</a:t>
            </a:r>
            <a:endParaRPr lang="en-US" dirty="0"/>
          </a:p>
          <a:p>
            <a:pPr lvl="0"/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81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986102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ความสัมพันธ์ระหว่างคนกับแรงงาน</a:t>
            </a:r>
            <a:br>
              <a:rPr lang="th-TH" dirty="0"/>
            </a:br>
            <a:r>
              <a:rPr lang="en-US" dirty="0"/>
              <a:t>(The relationship between people &amp; effort)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th-TH" dirty="0"/>
              <a:t>ในการพัฒนาซอฟต์แวร์ขนาดเล็ก ทีมงานเพียงคนเดียวสามารถวิเคราะห์ความต้องการ ดำเนินการออกแบบ เขียนโค้ด และทดสอบได้</a:t>
            </a:r>
          </a:p>
          <a:p>
            <a:pPr lvl="0"/>
            <a:r>
              <a:rPr lang="th-TH" dirty="0"/>
              <a:t>อย่างไรก็ตามซอฟต์แวร์ที่ขนาดใหญ่ขึ้น ขนาดในทีมงานก็ใหญ่มากขึ้นด้วย และจะมีความยุ่งยากมากขึ้นไปด้วย</a:t>
            </a:r>
          </a:p>
          <a:p>
            <a:pPr lvl="0"/>
            <a:r>
              <a:rPr lang="th-TH" dirty="0"/>
              <a:t>ถ้าการพัฒนาล่าช้ากว่ากำหนด จะสามารถเพิ่มคนในโครงการได้ แต่คนที่เพิ่มมาจะต้องเรียนรู้ระบบ ขณะที่คนสอนจะไม่ได้ทำงาน อาจส่งผลให้โครงการล้าช้าออกไป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82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954264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ตารางที่ 15-9 ความสัมพันธ์ระหว่างคนกับแรงงาน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8170138" cy="3600400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83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81841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ความสัมพันธ์ระหว่างคนกับแรงงาน </a:t>
            </a:r>
            <a:r>
              <a:rPr lang="en-US" dirty="0"/>
              <a:t>(2)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363272" cy="49377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PNR Curve </a:t>
                </a:r>
                <a:r>
                  <a:rPr lang="th-TH" dirty="0"/>
                  <a:t>แสดงให้เห็นว่าเวลาการส่งมอบโครงการไม่สามารถรับมากกว่าค่า</a:t>
                </a:r>
                <a:r>
                  <a:rPr lang="en-US" dirty="0"/>
                  <a:t> 0.75 t</a:t>
                </a:r>
                <a:r>
                  <a:rPr lang="en-US" baseline="-25000" dirty="0"/>
                  <a:t>d</a:t>
                </a:r>
                <a:endParaRPr lang="en-US" sz="1800" dirty="0"/>
              </a:p>
              <a:p>
                <a:r>
                  <a:rPr lang="th-TH" dirty="0"/>
                  <a:t>นั่นคือ ถ้าผู้จัดการโครงการพยายามเร่งรัดทีมงาน ใน</a:t>
                </a:r>
                <a:r>
                  <a:rPr lang="en-US" dirty="0"/>
                  <a:t>“</a:t>
                </a:r>
                <a:r>
                  <a:rPr lang="th-TH" dirty="0"/>
                  <a:t>บริเวณที่เป็นไปไม่ได้</a:t>
                </a:r>
                <a:r>
                  <a:rPr lang="en-US" dirty="0"/>
                  <a:t>” </a:t>
                </a:r>
                <a:r>
                  <a:rPr lang="th-TH" dirty="0"/>
                  <a:t>ความเสี่ยงของความล้มเหลวจะสูงมาก </a:t>
                </a:r>
                <a:endParaRPr lang="en-US" dirty="0"/>
              </a:p>
              <a:p>
                <a:r>
                  <a:rPr lang="en-US" dirty="0"/>
                  <a:t>	</a:t>
                </a:r>
                <a:r>
                  <a:rPr lang="th-TH" dirty="0"/>
                  <a:t>สมการหาความสัมพันธ์กับค่าแรงงานกับเวลาในการพัฒนา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    </a:t>
                </a:r>
                <a:r>
                  <a:rPr lang="th-TH" dirty="0"/>
                  <a:t>สมการหาค่าแรงงานในการพัฒนา</a:t>
                </a:r>
                <a:r>
                  <a:rPr lang="en-US" dirty="0"/>
                  <a:t> (</a:t>
                </a:r>
                <a:r>
                  <a:rPr lang="th-TH" dirty="0"/>
                  <a:t>คน/เดือน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br>
                  <a:rPr lang="th-TH" dirty="0"/>
                </a:br>
                <a:endParaRPr lang="th-TH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363272" cy="4937760"/>
              </a:xfrm>
              <a:blipFill>
                <a:blip r:embed="rId3"/>
                <a:stretch>
                  <a:fillRect l="-729" t="-1235" r="-21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84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136766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ความสัมพันธ์ระหว่างคนกับแรงงาน </a:t>
            </a:r>
            <a:r>
              <a:rPr lang="en-US" dirty="0"/>
              <a:t>(3)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th-TH" dirty="0"/>
                  <a:t>พิจารณาความซับซ้อนแบบ </a:t>
                </a:r>
                <a:r>
                  <a:rPr lang="en-US" dirty="0"/>
                  <a:t>(Real time) </a:t>
                </a:r>
                <a:r>
                  <a:rPr lang="th-TH" dirty="0"/>
                  <a:t>โครงการซอฟต์แวร์ประมาณ 33</a:t>
                </a:r>
                <a:r>
                  <a:rPr lang="en-US" dirty="0"/>
                  <a:t>,</a:t>
                </a:r>
                <a:r>
                  <a:rPr lang="th-TH" dirty="0"/>
                  <a:t>000 </a:t>
                </a:r>
                <a:r>
                  <a:rPr lang="en-US" dirty="0"/>
                  <a:t>LOC</a:t>
                </a:r>
                <a:endParaRPr lang="th-TH" dirty="0"/>
              </a:p>
              <a:p>
                <a:r>
                  <a:rPr lang="th-TH" dirty="0"/>
                  <a:t>ใช้</a:t>
                </a:r>
                <a:r>
                  <a:rPr lang="en-US" dirty="0"/>
                  <a:t> </a:t>
                </a:r>
                <a:r>
                  <a:rPr lang="th-TH" dirty="0"/>
                  <a:t>12 คน/ปี ของค่าแรงงาน โครงการสามารถจะทำเสร็จได้ในเวลาประมาณ 1.3 ปี แต่ถ้าเราใช้ 8 คน เราจะต้องขยายวันที่สิ้นสุดของการส่งมอบงานเป็น 1.75 ปี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th-TH">
                        <a:latin typeface="Cambria Math" panose="02040503050406030204" pitchFamily="18" charset="0"/>
                      </a:rPr>
                      <m:t>คน</m:t>
                    </m:r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a:rPr lang="th-TH">
                        <a:latin typeface="Cambria Math" panose="02040503050406030204" pitchFamily="18" charset="0"/>
                      </a:rPr>
                      <m:t>ปี</m:t>
                    </m:r>
                    <m:r>
                      <a:rPr lang="th-T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   </a:t>
                </a:r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741" t="-1235" r="-37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85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19770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งานที่เกี่ยวข้องในโครงการซอฟต์แวร์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Defining a task set for the software project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790745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งานที่เกี่ยวข้องในโครงการซอฟต์แวร์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b="1" dirty="0"/>
              <a:t>งานที่เกี่ยวข้องในโครงการซอฟต์แวร์แบ่งเป็น 5 ลักษณะ</a:t>
            </a:r>
          </a:p>
          <a:p>
            <a:pPr lvl="1"/>
            <a:r>
              <a:rPr lang="th-TH" dirty="0"/>
              <a:t>การสำรวจแนวคิดธุรกิจหรือการใช้เทคโนโลยีใหม่ๆ</a:t>
            </a:r>
            <a:endParaRPr lang="en-US" dirty="0"/>
          </a:p>
          <a:p>
            <a:pPr lvl="1"/>
            <a:r>
              <a:rPr lang="th-TH" dirty="0"/>
              <a:t>การพัฒนาโปรแกรมที่จะดำเนินการมาจากความต้องการของลูกค้า </a:t>
            </a:r>
            <a:endParaRPr lang="en-US" dirty="0"/>
          </a:p>
          <a:p>
            <a:pPr lvl="1"/>
            <a:r>
              <a:rPr lang="th-TH" dirty="0"/>
              <a:t>การเพิ่มประสิทธิภาพของซอฟต์แวร์ให้ดีขึ้น </a:t>
            </a:r>
            <a:endParaRPr lang="en-US" dirty="0"/>
          </a:p>
          <a:p>
            <a:pPr lvl="1"/>
            <a:r>
              <a:rPr lang="th-TH" dirty="0"/>
              <a:t>การปรับปรุงและบำรุงรักษา</a:t>
            </a:r>
            <a:endParaRPr lang="en-US" dirty="0"/>
          </a:p>
          <a:p>
            <a:pPr lvl="1"/>
            <a:r>
              <a:rPr lang="th-TH" dirty="0"/>
              <a:t>การปรับโครงสร้างโครงการใหม่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87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43258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task set example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การทำโครงการนั้นจะต้องทำให้อยู่ในระยะเวลาที่กำหนด ชุดงานจะแตกต่างกันขึ้นอยู่กับประเภทของโครงการ ส่วนใหญ่จะพบชุดงานของโครงการซอฟต์แวร์ ดังต่อไปนี้</a:t>
            </a:r>
          </a:p>
          <a:p>
            <a:pPr lvl="1"/>
            <a:r>
              <a:rPr lang="en-US" dirty="0"/>
              <a:t>Concept development projects : </a:t>
            </a:r>
            <a:r>
              <a:rPr lang="th-TH" dirty="0"/>
              <a:t>แนวคิดการพัฒนาโครงการ </a:t>
            </a:r>
            <a:endParaRPr lang="en-US" dirty="0"/>
          </a:p>
          <a:p>
            <a:pPr lvl="1"/>
            <a:r>
              <a:rPr lang="en-US" dirty="0"/>
              <a:t>New application development projects : </a:t>
            </a:r>
            <a:r>
              <a:rPr lang="th-TH" dirty="0"/>
              <a:t>การพัฒนาแอพลิเคชั่นใหม่ </a:t>
            </a:r>
            <a:endParaRPr lang="en-US" dirty="0"/>
          </a:p>
          <a:p>
            <a:pPr lvl="1"/>
            <a:r>
              <a:rPr lang="en-US" dirty="0"/>
              <a:t>Application enhancement projects : </a:t>
            </a:r>
            <a:r>
              <a:rPr lang="th-TH" dirty="0"/>
              <a:t>ประสิทธิภาพที่ดีของแอพลิเคชั่น </a:t>
            </a:r>
            <a:endParaRPr lang="en-US" dirty="0"/>
          </a:p>
          <a:p>
            <a:pPr lvl="1"/>
            <a:r>
              <a:rPr lang="en-US" dirty="0"/>
              <a:t>Application maintenance projects : </a:t>
            </a:r>
            <a:r>
              <a:rPr lang="th-TH" dirty="0"/>
              <a:t>ดูแลรักษาแอพลิเคชั่น </a:t>
            </a:r>
            <a:endParaRPr lang="en-US" dirty="0"/>
          </a:p>
          <a:p>
            <a:pPr lvl="1"/>
            <a:r>
              <a:rPr lang="en-US" dirty="0"/>
              <a:t>Reengineering projects : </a:t>
            </a:r>
            <a:r>
              <a:rPr lang="th-TH" dirty="0"/>
              <a:t>ปรับโครงสร้างโครงการ 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88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401672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 of Software engineering actions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Refinement of Software engineering actions</a:t>
            </a:r>
            <a:r>
              <a:rPr lang="th-TH" dirty="0"/>
              <a:t> คือ การกำหนดตารางงานขนาดใหญ่ของโครงการ ซึ่งตามตารางนี้จะมีการสร้างรายละเอียดในตารางโครงการ </a:t>
            </a:r>
          </a:p>
          <a:p>
            <a:r>
              <a:rPr lang="th-TH" dirty="0"/>
              <a:t>การเริ่มต้นทำลายละเอียดจะต้องทำในแต่ละขั้นตอนและจำแนกชุดของงาน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89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9223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ขนาดของโครงการ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ขนาดของโครงการ เป็นปัจจัยสำคัญสามารถที่ประมาณความถูกต้องและประสิทธิภาพได้</a:t>
            </a:r>
            <a:endParaRPr lang="en-US" dirty="0"/>
          </a:p>
          <a:p>
            <a:r>
              <a:rPr lang="th-TH" dirty="0"/>
              <a:t>เมื่อโครงการขนาดใหญ่ขึ้น จะมีผลกระทบต่อการประมาณการ เพราะเกิดจากความต้องการที่เพิ่มมากขึ้น องค์ประกอบในโครงการซอฟต์แวร์ต้องมีการปรับแก้ ทำให้การประมาณการเกิดความไม่แน่นอน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9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524880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ตารางที่ </a:t>
            </a:r>
            <a:r>
              <a:rPr lang="en-US" dirty="0"/>
              <a:t>15-10 Task set definition 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224832" y="1046691"/>
            <a:ext cx="65674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 b="1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1.1 Concept scoping</a:t>
            </a:r>
            <a:r>
              <a:rPr lang="en-US" sz="200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 determines the overall scope of the project.</a:t>
            </a:r>
            <a:endParaRPr lang="en-US" sz="1200"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475656" y="1403471"/>
            <a:ext cx="6469400" cy="511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Task definition:  Task 1.1  Concept Scoping  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1.1.1	Identify need, benefits and potential customers;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1.1.2	Define desired output/control and input events that drive the application;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	Begin Task 1.1.2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	1.1.2.1	FTR:  Review written description of need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L="457200"/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 FTR indicates that a formal technical review (Chapter 26) is to be conducted.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	1.1.2.2	Derive a list of customer visible outputs/inputs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	1.1.2.3	FTR:  Review outputs/inputs with customer and revise as required;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	</a:t>
            </a:r>
            <a:r>
              <a:rPr lang="en-US" sz="1300" b="1" dirty="0" err="1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endtask</a:t>
            </a: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 Task 1.1.2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1.1.3	Define the functionality/behavior for each major function;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	Begin Task 1.1.3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	1.1.3.1	FTR:  Review output and input data objects derived in task 1.1.2;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	1.1.3.2	Derive a model of functions/behaviors;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	1.1.3.3	FTR:  Review functions/behaviors with customer and revise as required;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	</a:t>
            </a:r>
            <a:r>
              <a:rPr lang="en-US" sz="1300" b="1" dirty="0" err="1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endtask</a:t>
            </a: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 Task 1.1.3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1.1.4	Isolate those elements of the technology to be implemented in software; 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1.1.5	Research availability of existing software;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1.1.6	Define technical feasibility;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1.1.7	Make quick estimate of size;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1.1.8	Create a Scope Definition;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r>
              <a:rPr lang="en-US" sz="1300" b="1" dirty="0" err="1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endTask</a:t>
            </a:r>
            <a:r>
              <a:rPr lang="en-US" sz="1300" b="1" dirty="0">
                <a:solidFill>
                  <a:srgbClr val="000000"/>
                </a:solidFill>
                <a:latin typeface="TH SarabunPSK" panose="020B0500040200020003" pitchFamily="34" charset="-34"/>
                <a:ea typeface="Times New Roman" panose="02020603050405020304" pitchFamily="18" charset="0"/>
              </a:rPr>
              <a:t> definition:   Task 1.1</a:t>
            </a:r>
            <a:endParaRPr lang="en-US" sz="1200" dirty="0"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  <p:sp>
        <p:nvSpPr>
          <p:cNvPr id="6" name="วงเล็บปีกกาซ้าย 5"/>
          <p:cNvSpPr/>
          <p:nvPr/>
        </p:nvSpPr>
        <p:spPr>
          <a:xfrm>
            <a:off x="1331642" y="1556792"/>
            <a:ext cx="120397" cy="46805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th-TH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90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592890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การนิยามเครือข่ายงาน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Defining a task network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72346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การนิยามเครือข่ายงาน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เครือข่ายงาน (</a:t>
            </a:r>
            <a:r>
              <a:rPr lang="en-US" dirty="0"/>
              <a:t>Task Network) </a:t>
            </a:r>
            <a:r>
              <a:rPr lang="th-TH" dirty="0"/>
              <a:t>หรือเรียกว่า เครือข่ายกิจกรรม (</a:t>
            </a:r>
            <a:r>
              <a:rPr lang="en-US" dirty="0"/>
              <a:t>Activity Network) </a:t>
            </a:r>
            <a:r>
              <a:rPr lang="th-TH" dirty="0"/>
              <a:t> เป็นการแสดงลำดับขั้นตอนโครงการ ในบางครั้งมีการใช้เครื่องมือในการกำหนดโครงการเพื่อให้รูปแบบดูง่ายขึ้น</a:t>
            </a:r>
            <a:endParaRPr lang="en-US" dirty="0"/>
          </a:p>
          <a:p>
            <a:r>
              <a:rPr lang="th-TH" dirty="0"/>
              <a:t>ลักษณะของงานที่นำมารวมกันจะต้องเป็นงานที่สำคัญต่อความต้องการที่กำหนดไว้ เพราะว่างานที่คล้ายกันจะมีการส่งต่อ ดังนั้นควรจะกำหนดการอ้างอิงของงานย่อยๆ ให้มั่นใจว่างานนั้นจะมีความก้าวหน้าอย่างต่อเนื่อง เพื่อให้งานเสร็จสมบูรณ์</a:t>
            </a:r>
            <a:endParaRPr lang="en-US" dirty="0"/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92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33561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3500" dirty="0"/>
              <a:t>ภาพที่ 15-2 </a:t>
            </a:r>
            <a:r>
              <a:rPr lang="en-US" sz="3500" dirty="0"/>
              <a:t>A task network for concept development</a:t>
            </a:r>
            <a:endParaRPr lang="th-TH" sz="35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6" y="1628800"/>
            <a:ext cx="8292603" cy="3816424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93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234920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คำอธิบาย ภาพที่ 15-2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เป็นแผนภาพที่อธิบายเกี่ยวกับเครือข่ายของงานที่เกี่ยวข้องกันอย่างเป็นลำดับ</a:t>
            </a:r>
          </a:p>
          <a:p>
            <a:pPr marL="788670" lvl="1" indent="-514350">
              <a:buFont typeface="+mj-lt"/>
              <a:buAutoNum type="arabicParenR"/>
            </a:pPr>
            <a:r>
              <a:rPr lang="th-TH" dirty="0"/>
              <a:t>การกำหนดขอบเขตของโครงการ</a:t>
            </a:r>
          </a:p>
          <a:p>
            <a:pPr marL="788670" lvl="1" indent="-514350">
              <a:buFont typeface="+mj-lt"/>
              <a:buAutoNum type="arabicParenR"/>
            </a:pPr>
            <a:r>
              <a:rPr lang="th-TH" dirty="0"/>
              <a:t>วางแผนการทำงาน ซึ่งการวางแผนการทำงานแบ่งออก</a:t>
            </a:r>
            <a:endParaRPr lang="en-US" dirty="0"/>
          </a:p>
          <a:p>
            <a:pPr marL="788670" lvl="1" indent="-514350">
              <a:buFont typeface="+mj-lt"/>
              <a:buAutoNum type="arabicParenR"/>
            </a:pPr>
            <a:r>
              <a:rPr lang="th-TH" dirty="0"/>
              <a:t>จะแยกเป็นสามทางเลือก เป็นการประเมินความเสี่ยงย่อยมาเป็นสามข้อ </a:t>
            </a:r>
          </a:p>
          <a:p>
            <a:pPr marL="788670" lvl="1" indent="-514350">
              <a:buFont typeface="+mj-lt"/>
              <a:buAutoNum type="arabicParenR"/>
            </a:pPr>
            <a:r>
              <a:rPr lang="th-TH" dirty="0"/>
              <a:t>นำแนวคิดนั้นมาพิสูจน์ เมื่อพิสูจน์แล้วให้นำแนวคิดนั้นมาเริ่มดำเนินการทำงาน โดยอาจแยกเป็นหลายกลุ่มย่อย โดยสุดท้ายก็นำแนวคิดและงานเหล่านั้นมารวบรวม และส่งมอบงานเป็นลำดับสุดท้ายต่อมา</a:t>
            </a:r>
          </a:p>
          <a:p>
            <a:endParaRPr lang="th-TH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94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81583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กำหนดการ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Scheduling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55455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กำหนดการ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การจัดตารางเวลาของโครงการซอฟต์แวร์  มี 2 เทคนิค คือ</a:t>
            </a:r>
            <a:endParaRPr lang="en-US" dirty="0"/>
          </a:p>
          <a:p>
            <a:pPr lvl="1"/>
            <a:r>
              <a:rPr lang="en-US" dirty="0"/>
              <a:t>Program Evaluation and Review Technique</a:t>
            </a:r>
            <a:r>
              <a:rPr lang="th-TH" dirty="0"/>
              <a:t> </a:t>
            </a:r>
            <a:r>
              <a:rPr lang="en-US" dirty="0"/>
              <a:t>(PERT)</a:t>
            </a:r>
            <a:r>
              <a:rPr lang="th-TH" dirty="0"/>
              <a:t> </a:t>
            </a:r>
            <a:endParaRPr lang="en-US" dirty="0"/>
          </a:p>
          <a:p>
            <a:pPr lvl="1"/>
            <a:r>
              <a:rPr lang="en-US" dirty="0"/>
              <a:t>Critical Path Method</a:t>
            </a:r>
            <a:r>
              <a:rPr lang="th-TH" dirty="0"/>
              <a:t> </a:t>
            </a:r>
            <a:r>
              <a:rPr lang="en-US" dirty="0"/>
              <a:t>(CPM) </a:t>
            </a:r>
            <a:endParaRPr lang="th-TH" dirty="0"/>
          </a:p>
          <a:p>
            <a:r>
              <a:rPr lang="th-TH" dirty="0"/>
              <a:t>ทั้ง 2 เทคนิคสามารถนำมาใช้ในการพัฒนาซอฟแวร์   โดยมีการใช้ข้อมูลของโครงการก่อนหน้านี้ ประกอบด้วย การประมาณการของค่าแรงงาน  การจำแนกฟังก์ชัน</a:t>
            </a:r>
            <a:r>
              <a:rPr lang="en-US" dirty="0"/>
              <a:t>  </a:t>
            </a:r>
            <a:r>
              <a:rPr lang="th-TH" dirty="0"/>
              <a:t>  การเลือกแบบจำลองที่เหมาะสม การจำแนกงาน  และจะมีวิธีการดังนี้</a:t>
            </a:r>
            <a:endParaRPr lang="en-US" dirty="0"/>
          </a:p>
          <a:p>
            <a:pPr lvl="1"/>
            <a:r>
              <a:rPr lang="th-TH" dirty="0"/>
              <a:t>กำหนดระยะเวลาของโครงการ</a:t>
            </a:r>
            <a:endParaRPr lang="en-US" dirty="0"/>
          </a:p>
          <a:p>
            <a:pPr lvl="1"/>
            <a:r>
              <a:rPr lang="th-TH" dirty="0"/>
              <a:t>กำหนดเวลาการทำงานของแต่ละบุคคล</a:t>
            </a:r>
            <a:endParaRPr lang="en-US" dirty="0"/>
          </a:p>
          <a:p>
            <a:pPr lvl="1"/>
            <a:r>
              <a:rPr lang="th-TH" dirty="0"/>
              <a:t>คำนวณ ขอบเขตเวลาที่กำหนดในแต่ละงาน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96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964210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Time-line charts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เป็นการสร้างตารางเวลาของโครงการซอฟต์แวร์  โดยการใช้เครื่องมืออัตโนมัติในการสร้างเค้าโครง และป้อนเข้าข้อมูลค่าแรงงาน ระยะเวลา วันที่เริ่มต้นของงาน </a:t>
            </a:r>
            <a:endParaRPr lang="en-US" dirty="0"/>
          </a:p>
          <a:p>
            <a:r>
              <a:rPr lang="th-TH" dirty="0"/>
              <a:t>ผลของการป้อนข้อมูล จะมีตารางเวลา หรือเรียกว่า </a:t>
            </a:r>
            <a:r>
              <a:rPr lang="en-US" dirty="0"/>
              <a:t>Gantt chart </a:t>
            </a:r>
            <a:r>
              <a:rPr lang="th-TH" dirty="0"/>
              <a:t>เกิดขึ้น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97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698690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ตารางที่ 15-11 ตัวอย่างของ</a:t>
            </a:r>
            <a:r>
              <a:rPr lang="en-US" dirty="0"/>
              <a:t> Time-line charts</a:t>
            </a:r>
            <a:endParaRPr lang="th-T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544920" cy="4799350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98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13933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ตารางที่ 15-12 ตัวอย่างตารางโครงการ </a:t>
            </a:r>
            <a:r>
              <a:rPr lang="en-US" dirty="0"/>
              <a:t>(Project table)</a:t>
            </a:r>
            <a:endParaRPr lang="th-T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0" y="1628800"/>
            <a:ext cx="8640121" cy="4176464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0416DB-4FAF-4E66-BD55-FF9EEF0B8504}" type="slidenum">
              <a:rPr lang="th-TH" smtClean="0"/>
              <a:pPr/>
              <a:t>99</a:t>
            </a:fld>
            <a:r>
              <a:rPr lang="th-TH"/>
              <a:t> จาก 117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67275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เริ่มต้น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เริ่มต้น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เริ่มต้น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เริ่มต้น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10011</TotalTime>
  <Words>7504</Words>
  <Application>Microsoft Office PowerPoint</Application>
  <PresentationFormat>On-screen Show (4:3)</PresentationFormat>
  <Paragraphs>1133</Paragraphs>
  <Slides>117</Slides>
  <Notes>117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0" baseType="lpstr">
      <vt:lpstr>TH SarabunPSK</vt:lpstr>
      <vt:lpstr>Cordia New</vt:lpstr>
      <vt:lpstr>Cambria Math</vt:lpstr>
      <vt:lpstr>Angsana New</vt:lpstr>
      <vt:lpstr>Wingdings 3</vt:lpstr>
      <vt:lpstr>TH Sarabun New</vt:lpstr>
      <vt:lpstr>Gill Sans MT</vt:lpstr>
      <vt:lpstr>Tahoma</vt:lpstr>
      <vt:lpstr>Times New Roman</vt:lpstr>
      <vt:lpstr>Calibri</vt:lpstr>
      <vt:lpstr>Wingdings</vt:lpstr>
      <vt:lpstr>Arial</vt:lpstr>
      <vt:lpstr>เริ่มต้น</vt:lpstr>
      <vt:lpstr>15. การประมาณและกำหนดการโครงการ Estimation for software project &amp; project scheduling</vt:lpstr>
      <vt:lpstr>PowerPoint Presentation</vt:lpstr>
      <vt:lpstr>วัตถุประสงค์การเรียนรู้</vt:lpstr>
      <vt:lpstr>บทนำ</vt:lpstr>
      <vt:lpstr>ข้อสังเกตของการประมาณการ</vt:lpstr>
      <vt:lpstr>ข้อสังเกตของการประมาณการ</vt:lpstr>
      <vt:lpstr>องค์ประกอบที่เกี่ยวข้องกับการประมาณการ</vt:lpstr>
      <vt:lpstr>ความซับซ้อนของโครงการ</vt:lpstr>
      <vt:lpstr>ขนาดของโครงการ</vt:lpstr>
      <vt:lpstr>ระดับของโครงสร้างความไม่แน่นอน</vt:lpstr>
      <vt:lpstr>ข้อมูลในอดีต</vt:lpstr>
      <vt:lpstr>กระบวนการในการวางแผนโครงการ</vt:lpstr>
      <vt:lpstr>กระบวนการในการวางแผนโครงการ</vt:lpstr>
      <vt:lpstr>Task set for project planning</vt:lpstr>
      <vt:lpstr>การศึกษาความเป็นไปได้และขอบเขตของซอฟต์แวร์</vt:lpstr>
      <vt:lpstr>การศึกษาความเป็นไปได้และขอบเขตของซอฟต์แวร์</vt:lpstr>
      <vt:lpstr>ทรัพยากรต่างๆ ที่เกี่ยวข้อง</vt:lpstr>
      <vt:lpstr>ทรัพยากรต่างๆ ที่เกี่ยวข้อง</vt:lpstr>
      <vt:lpstr>ภาพที่ 15-1 ทรัพยากรต่างๆ ที่เกี่ยวข้องกับโครงการ</vt:lpstr>
      <vt:lpstr>ทรัพยากรมนุษย์ (Human resources)</vt:lpstr>
      <vt:lpstr>ทรัพยากรซอฟต์แวร์ที่นำมาใช้ซ้ำได้  (Reusable Software resources)</vt:lpstr>
      <vt:lpstr>ทรัพยากรสิ่งแวดล้อม (Environmental resources)</vt:lpstr>
      <vt:lpstr>การประมาณการโครงการซอฟต์แวร์</vt:lpstr>
      <vt:lpstr>การประมาณการโครงการซอฟต์แวร์</vt:lpstr>
      <vt:lpstr>การแบ่งองค์ประกอบของเทคนิคการประมาณการ</vt:lpstr>
      <vt:lpstr>การแบ่งองค์ประกอบของเทคนิคการประมาณการ</vt:lpstr>
      <vt:lpstr>การแบ่งองค์ประกอบของเทคนิคการประมาณการ (2)</vt:lpstr>
      <vt:lpstr>ขนาดของซอฟต์แวร์ (Software sizing)</vt:lpstr>
      <vt:lpstr>ขนาดของซอฟต์แวร์ (2)</vt:lpstr>
      <vt:lpstr>   การประมาณการโดยใช้ขนาดของปัญหา (Problem-based estimation)</vt:lpstr>
      <vt:lpstr>ตัวอย่างของการประมาณการแบบ LOC-based</vt:lpstr>
      <vt:lpstr>ตารางที่ 15-1 ตัวอย่างของการประมาณการแบบ LOC-based</vt:lpstr>
      <vt:lpstr>ตัวอย่างของการประมาณการแบบ LOC-based (2)</vt:lpstr>
      <vt:lpstr>คำอธิบายตารางที่ 15-1 ตารางการประมาณการด้วยวิธี LOC</vt:lpstr>
      <vt:lpstr>ตัวอย่างการประมาณการแบบ FP-based</vt:lpstr>
      <vt:lpstr>ตารางที่ 15-2 Estimating information domain values</vt:lpstr>
      <vt:lpstr>ตารางที่ 15-3 ค่าน้ำหนักของปัจจัยความซับซ้อนในการประมาณการ</vt:lpstr>
      <vt:lpstr>ตารางที่ 15-3 ค่าน้ำหนักของปัจจัยความซับซ้อนในการประมาณการ (2)</vt:lpstr>
      <vt:lpstr>ตัวอย่างการประมาณการแบบ FP-based (2)</vt:lpstr>
      <vt:lpstr>การประมาณการโดยใช้ Process-based</vt:lpstr>
      <vt:lpstr>ตารางที่ 15-4 ตัวอย่างของการประมาณการด้วย Process-based</vt:lpstr>
      <vt:lpstr>คำอธิบายตารางที่ 15-4</vt:lpstr>
      <vt:lpstr>Estimation with Use-Cases</vt:lpstr>
      <vt:lpstr>Estimation with use-cases (2)</vt:lpstr>
      <vt:lpstr>ตัวอย่างของการประมาณการด้วย Use-Case-based</vt:lpstr>
      <vt:lpstr>ตารางที่ 15-5 การประมาณการด้วย Use-Case-based</vt:lpstr>
      <vt:lpstr>คำอธิบายตารางที่ 15-5 การประมาณการด้วย Use-Case-based</vt:lpstr>
      <vt:lpstr>Reconciling estimates</vt:lpstr>
      <vt:lpstr>Automated estimation techniques for software projects</vt:lpstr>
      <vt:lpstr>แบบจำลองการประมาณการ</vt:lpstr>
      <vt:lpstr>แบบจำลองการประมาณการ</vt:lpstr>
      <vt:lpstr>โครงสร้างแบบจำลองการประมาณการ  (The structure of estimation models)</vt:lpstr>
      <vt:lpstr>แบบจำลอง COCOMO (The COCOMO II model)</vt:lpstr>
      <vt:lpstr>ตารางที่ 15-6 Complexity weighting for object types</vt:lpstr>
      <vt:lpstr>คำอธิบายตารางที่ 15-6</vt:lpstr>
      <vt:lpstr>แบบจำลอง COCOMO II (2)</vt:lpstr>
      <vt:lpstr>แบบจำลอง COCOMO II (3)</vt:lpstr>
      <vt:lpstr>ตารางที่ 15-7 Productivity rate for object points</vt:lpstr>
      <vt:lpstr>คำอธิบายตารางที่ 15-7 Productivity rate for object points</vt:lpstr>
      <vt:lpstr>PowerPoint Presentation</vt:lpstr>
      <vt:lpstr>The software equation</vt:lpstr>
      <vt:lpstr>The software equation (2)</vt:lpstr>
      <vt:lpstr>The software equation (3)</vt:lpstr>
      <vt:lpstr>เทคนิคการประมาณการ</vt:lpstr>
      <vt:lpstr>เทคนิคการประมาณการแบบวัตถุ  (Estimation for OO projects)</vt:lpstr>
      <vt:lpstr>เทคนิคการประมาณการแบบวัตถุ (2)</vt:lpstr>
      <vt:lpstr>เทคนิคการประมาณการแบบ Agile development</vt:lpstr>
      <vt:lpstr>เทคนิคการประมาณการแบบ WebApp projects</vt:lpstr>
      <vt:lpstr>การตัดสินใจในการเลือก</vt:lpstr>
      <vt:lpstr>การตัดสินใจในการเลือก</vt:lpstr>
      <vt:lpstr>การสร้างต้นไม้การตัดสินใจ (Creating a decision tree)</vt:lpstr>
      <vt:lpstr>ตารางที่ 15-8 A decision tree to support the make/buy decision</vt:lpstr>
      <vt:lpstr>คำอธิบายตารางที่ 15-8</vt:lpstr>
      <vt:lpstr>การสร้างต้นไม้การตัดสินใจ (2)</vt:lpstr>
      <vt:lpstr>การจ้างทีมงานจากภายนอก (Outsourcing)</vt:lpstr>
      <vt:lpstr>ความรู้พื้นฐานเกี่ยวกับกำหนดการ</vt:lpstr>
      <vt:lpstr>ความรู้พื้นฐานเกี่ยวกับกำหนดการ </vt:lpstr>
      <vt:lpstr>ความรู้พื้นฐานเกี่ยวกับกำหนดการ (2)</vt:lpstr>
      <vt:lpstr>กำหนดการโครงการ</vt:lpstr>
      <vt:lpstr>กำหนดการโครงการ</vt:lpstr>
      <vt:lpstr>หลักการพื้นฐาน (Basic principles)</vt:lpstr>
      <vt:lpstr>ความสัมพันธ์ระหว่างคนกับแรงงาน (The relationship between people &amp; effort)</vt:lpstr>
      <vt:lpstr>ตารางที่ 15-9 ความสัมพันธ์ระหว่างคนกับแรงงาน </vt:lpstr>
      <vt:lpstr>ความสัมพันธ์ระหว่างคนกับแรงงาน (2)</vt:lpstr>
      <vt:lpstr>ความสัมพันธ์ระหว่างคนกับแรงงาน (3)</vt:lpstr>
      <vt:lpstr>งานที่เกี่ยวข้องในโครงการซอฟต์แวร์</vt:lpstr>
      <vt:lpstr>งานที่เกี่ยวข้องในโครงการซอฟต์แวร์</vt:lpstr>
      <vt:lpstr>A task set example</vt:lpstr>
      <vt:lpstr>Refinement of Software engineering actions</vt:lpstr>
      <vt:lpstr>ตารางที่ 15-10 Task set definition </vt:lpstr>
      <vt:lpstr>การนิยามเครือข่ายงาน</vt:lpstr>
      <vt:lpstr>การนิยามเครือข่ายงาน</vt:lpstr>
      <vt:lpstr>ภาพที่ 15-2 A task network for concept development</vt:lpstr>
      <vt:lpstr>คำอธิบาย ภาพที่ 15-2</vt:lpstr>
      <vt:lpstr>กำหนดการ</vt:lpstr>
      <vt:lpstr>กำหนดการ</vt:lpstr>
      <vt:lpstr>Time-line charts</vt:lpstr>
      <vt:lpstr>ตารางที่ 15-11 ตัวอย่างของ Time-line charts</vt:lpstr>
      <vt:lpstr>ตารางที่ 15-12 ตัวอย่างตารางโครงการ (Project table)</vt:lpstr>
      <vt:lpstr>การติดตามงานในกำหนดการ (Tracking the schedule)</vt:lpstr>
      <vt:lpstr>การติดตามความก้าวหน้าของงานในโครงการแบบ OO (Tracking progress for a OO project)</vt:lpstr>
      <vt:lpstr>OO analysis completed</vt:lpstr>
      <vt:lpstr>OO design completed</vt:lpstr>
      <vt:lpstr>OO programming completed</vt:lpstr>
      <vt:lpstr>OO testing</vt:lpstr>
      <vt:lpstr>การสร้างกำหนดการในโครงการ WebApp</vt:lpstr>
      <vt:lpstr> ตารางที่ 15-13 Time line for macroscopic project schedule </vt:lpstr>
      <vt:lpstr>การสร้างกำหนดการในโครงการ WebApp (2)</vt:lpstr>
      <vt:lpstr>การวิเคราะห์ Earn value</vt:lpstr>
      <vt:lpstr>การวิเคราะห์ Earn value</vt:lpstr>
      <vt:lpstr>การวิเคราะห์ Earn value (2)</vt:lpstr>
      <vt:lpstr>การวิเคราะห์ Earn value (3)</vt:lpstr>
      <vt:lpstr>การวิเคราะห์ Earn value (4)</vt:lpstr>
      <vt:lpstr>การวิเคราะห์ Earn value (5)</vt:lpstr>
      <vt:lpstr>รายชื่อมกุล 6</vt:lpstr>
      <vt:lpstr>บรรณานุกรม</vt:lpstr>
      <vt:lpstr>Version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การจัดการความเสี่ยง Risk management</dc:title>
  <dc:creator>Jane</dc:creator>
  <cp:lastModifiedBy>Satthabut Loungsanam</cp:lastModifiedBy>
  <cp:revision>855</cp:revision>
  <cp:lastPrinted>2015-05-06T00:37:23Z</cp:lastPrinted>
  <dcterms:created xsi:type="dcterms:W3CDTF">2014-01-04T06:05:05Z</dcterms:created>
  <dcterms:modified xsi:type="dcterms:W3CDTF">2017-03-26T10:55:29Z</dcterms:modified>
</cp:coreProperties>
</file>